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1"/>
  </p:sldMasterIdLst>
  <p:notesMasterIdLst>
    <p:notesMasterId r:id="rId18"/>
  </p:notesMasterIdLst>
  <p:sldIdLst>
    <p:sldId id="257" r:id="rId2"/>
    <p:sldId id="262" r:id="rId3"/>
    <p:sldId id="260" r:id="rId4"/>
    <p:sldId id="265" r:id="rId5"/>
    <p:sldId id="266" r:id="rId6"/>
    <p:sldId id="275" r:id="rId7"/>
    <p:sldId id="276" r:id="rId8"/>
    <p:sldId id="272" r:id="rId9"/>
    <p:sldId id="278" r:id="rId10"/>
    <p:sldId id="277" r:id="rId11"/>
    <p:sldId id="273" r:id="rId12"/>
    <p:sldId id="270" r:id="rId13"/>
    <p:sldId id="271" r:id="rId14"/>
    <p:sldId id="258" r:id="rId15"/>
    <p:sldId id="264" r:id="rId16"/>
    <p:sldId id="268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81BD"/>
    <a:srgbClr val="C0504D"/>
    <a:srgbClr val="1F49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08" autoAdjust="0"/>
    <p:restoredTop sz="79916" autoAdjust="0"/>
  </p:normalViewPr>
  <p:slideViewPr>
    <p:cSldViewPr snapToObjects="1">
      <p:cViewPr varScale="1">
        <p:scale>
          <a:sx n="61" d="100"/>
          <a:sy n="61" d="100"/>
        </p:scale>
        <p:origin x="-65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baustin:N9_Workload:N9_Workload_11Aug2015.xlsx" TargetMode="External"/><Relationship Id="rId2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baustin:N9_Workload:N9_Workload_11Aug2015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4434336219494"/>
          <c:y val="0.0375751142583799"/>
          <c:w val="0.790515065102179"/>
          <c:h val="0.791140970715445"/>
        </c:manualLayout>
      </c:layout>
      <c:scatterChart>
        <c:scatterStyle val="smoothMarker"/>
        <c:varyColors val="0"/>
        <c:ser>
          <c:idx val="0"/>
          <c:order val="0"/>
          <c:tx>
            <c:strRef>
              <c:f>Walltime!$O$5</c:f>
              <c:strCache>
                <c:ptCount val="1"/>
                <c:pt idx="0">
                  <c:v>Edison MPP</c:v>
                </c:pt>
              </c:strCache>
            </c:strRef>
          </c:tx>
          <c:spPr>
            <a:effectLst/>
          </c:spPr>
          <c:marker>
            <c:symbol val="none"/>
          </c:marker>
          <c:xVal>
            <c:numRef>
              <c:f>Walltime!$N$6:$N$56</c:f>
              <c:numCache>
                <c:formatCode>General</c:formatCode>
                <c:ptCount val="51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7.0</c:v>
                </c:pt>
                <c:pt idx="8">
                  <c:v>8.0</c:v>
                </c:pt>
                <c:pt idx="9">
                  <c:v>9.0</c:v>
                </c:pt>
                <c:pt idx="10">
                  <c:v>10.0</c:v>
                </c:pt>
                <c:pt idx="11">
                  <c:v>11.0</c:v>
                </c:pt>
                <c:pt idx="12">
                  <c:v>12.0</c:v>
                </c:pt>
                <c:pt idx="13">
                  <c:v>13.0</c:v>
                </c:pt>
                <c:pt idx="14">
                  <c:v>14.0</c:v>
                </c:pt>
                <c:pt idx="15">
                  <c:v>15.0</c:v>
                </c:pt>
                <c:pt idx="16">
                  <c:v>16.0</c:v>
                </c:pt>
                <c:pt idx="17">
                  <c:v>17.0</c:v>
                </c:pt>
                <c:pt idx="18">
                  <c:v>18.0</c:v>
                </c:pt>
                <c:pt idx="19">
                  <c:v>19.0</c:v>
                </c:pt>
                <c:pt idx="20">
                  <c:v>20.0</c:v>
                </c:pt>
                <c:pt idx="21">
                  <c:v>21.0</c:v>
                </c:pt>
                <c:pt idx="22">
                  <c:v>22.0</c:v>
                </c:pt>
                <c:pt idx="23">
                  <c:v>23.0</c:v>
                </c:pt>
                <c:pt idx="24">
                  <c:v>24.0</c:v>
                </c:pt>
                <c:pt idx="25">
                  <c:v>25.0</c:v>
                </c:pt>
                <c:pt idx="26">
                  <c:v>26.0</c:v>
                </c:pt>
                <c:pt idx="27">
                  <c:v>27.0</c:v>
                </c:pt>
                <c:pt idx="28">
                  <c:v>28.0</c:v>
                </c:pt>
                <c:pt idx="29">
                  <c:v>29.0</c:v>
                </c:pt>
                <c:pt idx="30">
                  <c:v>30.0</c:v>
                </c:pt>
                <c:pt idx="31">
                  <c:v>31.0</c:v>
                </c:pt>
                <c:pt idx="32">
                  <c:v>32.0</c:v>
                </c:pt>
                <c:pt idx="33">
                  <c:v>33.0</c:v>
                </c:pt>
                <c:pt idx="34">
                  <c:v>34.0</c:v>
                </c:pt>
                <c:pt idx="35">
                  <c:v>35.0</c:v>
                </c:pt>
                <c:pt idx="36">
                  <c:v>36.0</c:v>
                </c:pt>
                <c:pt idx="37">
                  <c:v>37.0</c:v>
                </c:pt>
                <c:pt idx="38">
                  <c:v>38.0</c:v>
                </c:pt>
                <c:pt idx="39">
                  <c:v>39.0</c:v>
                </c:pt>
                <c:pt idx="40">
                  <c:v>40.0</c:v>
                </c:pt>
                <c:pt idx="41">
                  <c:v>41.0</c:v>
                </c:pt>
                <c:pt idx="42">
                  <c:v>42.0</c:v>
                </c:pt>
                <c:pt idx="43">
                  <c:v>43.0</c:v>
                </c:pt>
                <c:pt idx="44">
                  <c:v>44.0</c:v>
                </c:pt>
                <c:pt idx="45">
                  <c:v>45.0</c:v>
                </c:pt>
                <c:pt idx="46">
                  <c:v>46.0</c:v>
                </c:pt>
                <c:pt idx="47">
                  <c:v>47.0</c:v>
                </c:pt>
                <c:pt idx="48">
                  <c:v>48.0</c:v>
                </c:pt>
                <c:pt idx="49">
                  <c:v>49.0</c:v>
                </c:pt>
                <c:pt idx="50">
                  <c:v>50.0</c:v>
                </c:pt>
              </c:numCache>
            </c:numRef>
          </c:xVal>
          <c:yVal>
            <c:numRef>
              <c:f>Walltime!$O$6:$O$56</c:f>
              <c:numCache>
                <c:formatCode>0</c:formatCode>
                <c:ptCount val="51"/>
                <c:pt idx="0">
                  <c:v>0.0</c:v>
                </c:pt>
                <c:pt idx="1">
                  <c:v>0.416349699849027</c:v>
                </c:pt>
                <c:pt idx="2">
                  <c:v>0.698970060133287</c:v>
                </c:pt>
                <c:pt idx="3">
                  <c:v>4.085131313983265</c:v>
                </c:pt>
                <c:pt idx="4">
                  <c:v>4.221543370113722</c:v>
                </c:pt>
                <c:pt idx="5">
                  <c:v>6.831014690016889</c:v>
                </c:pt>
                <c:pt idx="6">
                  <c:v>7.047939112500646</c:v>
                </c:pt>
                <c:pt idx="7">
                  <c:v>20.28448861223375</c:v>
                </c:pt>
                <c:pt idx="8">
                  <c:v>20.87413063009691</c:v>
                </c:pt>
                <c:pt idx="9">
                  <c:v>21.02437539201903</c:v>
                </c:pt>
                <c:pt idx="10">
                  <c:v>21.22622418930982</c:v>
                </c:pt>
                <c:pt idx="11">
                  <c:v>28.47036917228879</c:v>
                </c:pt>
                <c:pt idx="12">
                  <c:v>33.48006508976079</c:v>
                </c:pt>
                <c:pt idx="13">
                  <c:v>33.63236469468283</c:v>
                </c:pt>
                <c:pt idx="14">
                  <c:v>33.68348555345024</c:v>
                </c:pt>
                <c:pt idx="15">
                  <c:v>43.28519162571381</c:v>
                </c:pt>
                <c:pt idx="16">
                  <c:v>45.05924989261018</c:v>
                </c:pt>
                <c:pt idx="17">
                  <c:v>50.58480015564074</c:v>
                </c:pt>
                <c:pt idx="18">
                  <c:v>52.29844197525771</c:v>
                </c:pt>
                <c:pt idx="19">
                  <c:v>52.34150926855734</c:v>
                </c:pt>
                <c:pt idx="20">
                  <c:v>52.39042805530851</c:v>
                </c:pt>
                <c:pt idx="21">
                  <c:v>52.506921417519</c:v>
                </c:pt>
                <c:pt idx="22">
                  <c:v>52.55454227307828</c:v>
                </c:pt>
                <c:pt idx="23">
                  <c:v>52.63351087902533</c:v>
                </c:pt>
                <c:pt idx="24">
                  <c:v>70.39628744320783</c:v>
                </c:pt>
                <c:pt idx="25">
                  <c:v>95.1386759842177</c:v>
                </c:pt>
                <c:pt idx="26">
                  <c:v>95.86373048893168</c:v>
                </c:pt>
                <c:pt idx="27">
                  <c:v>95.89278309320768</c:v>
                </c:pt>
                <c:pt idx="28">
                  <c:v>95.96684845848675</c:v>
                </c:pt>
                <c:pt idx="29">
                  <c:v>96.49267694339296</c:v>
                </c:pt>
                <c:pt idx="30">
                  <c:v>97.18079768434933</c:v>
                </c:pt>
                <c:pt idx="31">
                  <c:v>97.46432821769169</c:v>
                </c:pt>
                <c:pt idx="32">
                  <c:v>98.66733984540841</c:v>
                </c:pt>
                <c:pt idx="33">
                  <c:v>98.77025980763745</c:v>
                </c:pt>
                <c:pt idx="34">
                  <c:v>98.85185704630618</c:v>
                </c:pt>
                <c:pt idx="35">
                  <c:v>98.89113047647821</c:v>
                </c:pt>
                <c:pt idx="36">
                  <c:v>98.9045344712601</c:v>
                </c:pt>
                <c:pt idx="37">
                  <c:v>98.93490015165375</c:v>
                </c:pt>
                <c:pt idx="38">
                  <c:v>98.9432590184259</c:v>
                </c:pt>
                <c:pt idx="39">
                  <c:v>98.98863458532106</c:v>
                </c:pt>
                <c:pt idx="40">
                  <c:v>99.29746715438881</c:v>
                </c:pt>
                <c:pt idx="41">
                  <c:v>99.36778983506368</c:v>
                </c:pt>
                <c:pt idx="42">
                  <c:v>99.39973053744573</c:v>
                </c:pt>
                <c:pt idx="43">
                  <c:v>99.50144325662905</c:v>
                </c:pt>
                <c:pt idx="44">
                  <c:v>99.50963000276738</c:v>
                </c:pt>
                <c:pt idx="45">
                  <c:v>99.58842787651612</c:v>
                </c:pt>
                <c:pt idx="46">
                  <c:v>99.59583017963301</c:v>
                </c:pt>
                <c:pt idx="47">
                  <c:v>99.68391356664667</c:v>
                </c:pt>
                <c:pt idx="48">
                  <c:v>99.73768819306358</c:v>
                </c:pt>
                <c:pt idx="49">
                  <c:v>99.92435427663233</c:v>
                </c:pt>
                <c:pt idx="50">
                  <c:v>99.94277433611092</c:v>
                </c:pt>
              </c:numCache>
            </c:numRef>
          </c:yVal>
          <c:smooth val="0"/>
        </c:ser>
        <c:ser>
          <c:idx val="2"/>
          <c:order val="1"/>
          <c:tx>
            <c:strRef>
              <c:f>Walltime!$Q$5</c:f>
              <c:strCache>
                <c:ptCount val="1"/>
                <c:pt idx="0">
                  <c:v>Hopper MPP</c:v>
                </c:pt>
              </c:strCache>
            </c:strRef>
          </c:tx>
          <c:spPr>
            <a:ln>
              <a:solidFill>
                <a:schemeClr val="accent4"/>
              </a:solidFill>
            </a:ln>
          </c:spPr>
          <c:marker>
            <c:symbol val="none"/>
          </c:marker>
          <c:xVal>
            <c:numRef>
              <c:f>Walltime!$N$6:$N$56</c:f>
              <c:numCache>
                <c:formatCode>General</c:formatCode>
                <c:ptCount val="51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7.0</c:v>
                </c:pt>
                <c:pt idx="8">
                  <c:v>8.0</c:v>
                </c:pt>
                <c:pt idx="9">
                  <c:v>9.0</c:v>
                </c:pt>
                <c:pt idx="10">
                  <c:v>10.0</c:v>
                </c:pt>
                <c:pt idx="11">
                  <c:v>11.0</c:v>
                </c:pt>
                <c:pt idx="12">
                  <c:v>12.0</c:v>
                </c:pt>
                <c:pt idx="13">
                  <c:v>13.0</c:v>
                </c:pt>
                <c:pt idx="14">
                  <c:v>14.0</c:v>
                </c:pt>
                <c:pt idx="15">
                  <c:v>15.0</c:v>
                </c:pt>
                <c:pt idx="16">
                  <c:v>16.0</c:v>
                </c:pt>
                <c:pt idx="17">
                  <c:v>17.0</c:v>
                </c:pt>
                <c:pt idx="18">
                  <c:v>18.0</c:v>
                </c:pt>
                <c:pt idx="19">
                  <c:v>19.0</c:v>
                </c:pt>
                <c:pt idx="20">
                  <c:v>20.0</c:v>
                </c:pt>
                <c:pt idx="21">
                  <c:v>21.0</c:v>
                </c:pt>
                <c:pt idx="22">
                  <c:v>22.0</c:v>
                </c:pt>
                <c:pt idx="23">
                  <c:v>23.0</c:v>
                </c:pt>
                <c:pt idx="24">
                  <c:v>24.0</c:v>
                </c:pt>
                <c:pt idx="25">
                  <c:v>25.0</c:v>
                </c:pt>
                <c:pt idx="26">
                  <c:v>26.0</c:v>
                </c:pt>
                <c:pt idx="27">
                  <c:v>27.0</c:v>
                </c:pt>
                <c:pt idx="28">
                  <c:v>28.0</c:v>
                </c:pt>
                <c:pt idx="29">
                  <c:v>29.0</c:v>
                </c:pt>
                <c:pt idx="30">
                  <c:v>30.0</c:v>
                </c:pt>
                <c:pt idx="31">
                  <c:v>31.0</c:v>
                </c:pt>
                <c:pt idx="32">
                  <c:v>32.0</c:v>
                </c:pt>
                <c:pt idx="33">
                  <c:v>33.0</c:v>
                </c:pt>
                <c:pt idx="34">
                  <c:v>34.0</c:v>
                </c:pt>
                <c:pt idx="35">
                  <c:v>35.0</c:v>
                </c:pt>
                <c:pt idx="36">
                  <c:v>36.0</c:v>
                </c:pt>
                <c:pt idx="37">
                  <c:v>37.0</c:v>
                </c:pt>
                <c:pt idx="38">
                  <c:v>38.0</c:v>
                </c:pt>
                <c:pt idx="39">
                  <c:v>39.0</c:v>
                </c:pt>
                <c:pt idx="40">
                  <c:v>40.0</c:v>
                </c:pt>
                <c:pt idx="41">
                  <c:v>41.0</c:v>
                </c:pt>
                <c:pt idx="42">
                  <c:v>42.0</c:v>
                </c:pt>
                <c:pt idx="43">
                  <c:v>43.0</c:v>
                </c:pt>
                <c:pt idx="44">
                  <c:v>44.0</c:v>
                </c:pt>
                <c:pt idx="45">
                  <c:v>45.0</c:v>
                </c:pt>
                <c:pt idx="46">
                  <c:v>46.0</c:v>
                </c:pt>
                <c:pt idx="47">
                  <c:v>47.0</c:v>
                </c:pt>
                <c:pt idx="48">
                  <c:v>48.0</c:v>
                </c:pt>
                <c:pt idx="49">
                  <c:v>49.0</c:v>
                </c:pt>
                <c:pt idx="50">
                  <c:v>50.0</c:v>
                </c:pt>
              </c:numCache>
            </c:numRef>
          </c:xVal>
          <c:yVal>
            <c:numRef>
              <c:f>Walltime!$Q$6:$Q$56</c:f>
              <c:numCache>
                <c:formatCode>0</c:formatCode>
                <c:ptCount val="51"/>
                <c:pt idx="0">
                  <c:v>0.0</c:v>
                </c:pt>
                <c:pt idx="1">
                  <c:v>1.759024353642472</c:v>
                </c:pt>
                <c:pt idx="2">
                  <c:v>2.679601025338595</c:v>
                </c:pt>
                <c:pt idx="3">
                  <c:v>3.328475689703946</c:v>
                </c:pt>
                <c:pt idx="4">
                  <c:v>3.95143060031839</c:v>
                </c:pt>
                <c:pt idx="5">
                  <c:v>5.130701965804536</c:v>
                </c:pt>
                <c:pt idx="6">
                  <c:v>5.711801112530383</c:v>
                </c:pt>
                <c:pt idx="7">
                  <c:v>6.962540318203064</c:v>
                </c:pt>
                <c:pt idx="8">
                  <c:v>7.614338567022121</c:v>
                </c:pt>
                <c:pt idx="9">
                  <c:v>8.11953757138559</c:v>
                </c:pt>
                <c:pt idx="10">
                  <c:v>8.910009943808102</c:v>
                </c:pt>
                <c:pt idx="11">
                  <c:v>9.60793143151291</c:v>
                </c:pt>
                <c:pt idx="12">
                  <c:v>10.2667015730388</c:v>
                </c:pt>
                <c:pt idx="13">
                  <c:v>10.92841870914233</c:v>
                </c:pt>
                <c:pt idx="14">
                  <c:v>11.1431875822051</c:v>
                </c:pt>
                <c:pt idx="15">
                  <c:v>12.0308090996109</c:v>
                </c:pt>
                <c:pt idx="16">
                  <c:v>12.86514587968372</c:v>
                </c:pt>
                <c:pt idx="17">
                  <c:v>13.97448374767787</c:v>
                </c:pt>
                <c:pt idx="18">
                  <c:v>14.77497812014668</c:v>
                </c:pt>
                <c:pt idx="19">
                  <c:v>15.97552303859478</c:v>
                </c:pt>
                <c:pt idx="20">
                  <c:v>16.15646458655998</c:v>
                </c:pt>
                <c:pt idx="21">
                  <c:v>16.591264193101</c:v>
                </c:pt>
                <c:pt idx="22">
                  <c:v>17.70656979256188</c:v>
                </c:pt>
                <c:pt idx="23">
                  <c:v>17.9217399143601</c:v>
                </c:pt>
                <c:pt idx="24">
                  <c:v>18.26718491377198</c:v>
                </c:pt>
                <c:pt idx="25">
                  <c:v>24.73672947095268</c:v>
                </c:pt>
                <c:pt idx="26">
                  <c:v>50.4989203313056</c:v>
                </c:pt>
                <c:pt idx="27">
                  <c:v>50.61182483757229</c:v>
                </c:pt>
                <c:pt idx="28">
                  <c:v>50.73135984987288</c:v>
                </c:pt>
                <c:pt idx="29">
                  <c:v>50.86426621207091</c:v>
                </c:pt>
                <c:pt idx="30">
                  <c:v>51.191341679366</c:v>
                </c:pt>
                <c:pt idx="31">
                  <c:v>51.4939985248429</c:v>
                </c:pt>
                <c:pt idx="32">
                  <c:v>51.78379746909095</c:v>
                </c:pt>
                <c:pt idx="33">
                  <c:v>52.2246956719384</c:v>
                </c:pt>
                <c:pt idx="34">
                  <c:v>52.38533560386496</c:v>
                </c:pt>
                <c:pt idx="35">
                  <c:v>53.28780186520371</c:v>
                </c:pt>
                <c:pt idx="36">
                  <c:v>62.18454932968459</c:v>
                </c:pt>
                <c:pt idx="37">
                  <c:v>62.43364500985125</c:v>
                </c:pt>
                <c:pt idx="38">
                  <c:v>62.59895031399013</c:v>
                </c:pt>
                <c:pt idx="39">
                  <c:v>62.78221395862198</c:v>
                </c:pt>
                <c:pt idx="40">
                  <c:v>65.68702422235615</c:v>
                </c:pt>
                <c:pt idx="41">
                  <c:v>65.83639773068452</c:v>
                </c:pt>
                <c:pt idx="42">
                  <c:v>66.00913600642201</c:v>
                </c:pt>
                <c:pt idx="43">
                  <c:v>66.81512708680538</c:v>
                </c:pt>
                <c:pt idx="44">
                  <c:v>66.94633040159435</c:v>
                </c:pt>
                <c:pt idx="45">
                  <c:v>67.07130902172601</c:v>
                </c:pt>
                <c:pt idx="46">
                  <c:v>74.69428270058857</c:v>
                </c:pt>
                <c:pt idx="47">
                  <c:v>75.83555887876723</c:v>
                </c:pt>
                <c:pt idx="48">
                  <c:v>91.4078284479196</c:v>
                </c:pt>
                <c:pt idx="49">
                  <c:v>93.17149455182606</c:v>
                </c:pt>
                <c:pt idx="50">
                  <c:v>93.2197839612496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99340776"/>
        <c:axId val="-2088693016"/>
      </c:scatterChart>
      <c:valAx>
        <c:axId val="2099340776"/>
        <c:scaling>
          <c:orientation val="minMax"/>
          <c:max val="50.0"/>
          <c:min val="0.0"/>
        </c:scaling>
        <c:delete val="0"/>
        <c:axPos val="b"/>
        <c:majorGridlines>
          <c:spPr>
            <a:ln>
              <a:prstDash val="dash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Walltime (hours)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088693016"/>
        <c:crosses val="autoZero"/>
        <c:crossBetween val="midCat"/>
        <c:majorUnit val="6.0"/>
      </c:valAx>
      <c:valAx>
        <c:axId val="-2088693016"/>
        <c:scaling>
          <c:orientation val="minMax"/>
          <c:max val="10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Cumulative distribution of core hours used (%)</a:t>
                </a:r>
              </a:p>
            </c:rich>
          </c:tx>
          <c:layout/>
          <c:overlay val="0"/>
        </c:title>
        <c:numFmt formatCode="0" sourceLinked="1"/>
        <c:majorTickMark val="cross"/>
        <c:minorTickMark val="out"/>
        <c:tickLblPos val="nextTo"/>
        <c:crossAx val="2099340776"/>
        <c:crosses val="autoZero"/>
        <c:crossBetween val="midCat"/>
        <c:majorUnit val="20.0"/>
        <c:minorUnit val="10.0"/>
      </c:valAx>
    </c:plotArea>
    <c:legend>
      <c:legendPos val="r"/>
      <c:layout>
        <c:manualLayout>
          <c:xMode val="edge"/>
          <c:yMode val="edge"/>
          <c:x val="0.161276924839597"/>
          <c:y val="0.0487645625859103"/>
          <c:w val="0.247956867080325"/>
          <c:h val="0.140673835160312"/>
        </c:manualLayout>
      </c:layout>
      <c:overlay val="1"/>
    </c:legend>
    <c:plotVisOnly val="1"/>
    <c:dispBlanksAs val="gap"/>
    <c:showDLblsOverMax val="0"/>
  </c:chart>
  <c:txPr>
    <a:bodyPr/>
    <a:lstStyle/>
    <a:p>
      <a:pPr>
        <a:defRPr sz="2000" b="0">
          <a:latin typeface="Helvetica"/>
          <a:cs typeface="Helvetica"/>
        </a:defRPr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3435604422248"/>
          <c:y val="0.0448522167438372"/>
          <c:w val="0.82039334785754"/>
          <c:h val="0.7410238807267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FS_Variation!$I$3</c:f>
              <c:strCache>
                <c:ptCount val="1"/>
                <c:pt idx="0">
                  <c:v>Posix_1M_read</c:v>
                </c:pt>
              </c:strCache>
            </c:strRef>
          </c:tx>
          <c:spPr>
            <a:solidFill>
              <a:srgbClr val="4F81BD"/>
            </a:solidFill>
            <a:ln w="12700" cmpd="sng">
              <a:solidFill>
                <a:srgbClr val="000000"/>
              </a:solidFill>
            </a:ln>
          </c:spPr>
          <c:invertIfNegative val="0"/>
          <c:cat>
            <c:numRef>
              <c:f>FS_Variation!$H$4:$H$20</c:f>
              <c:numCache>
                <c:formatCode>General</c:formatCode>
                <c:ptCount val="17"/>
                <c:pt idx="0">
                  <c:v>0.0</c:v>
                </c:pt>
                <c:pt idx="1">
                  <c:v>5.0</c:v>
                </c:pt>
                <c:pt idx="2">
                  <c:v>10.0</c:v>
                </c:pt>
                <c:pt idx="3">
                  <c:v>15.0</c:v>
                </c:pt>
                <c:pt idx="4">
                  <c:v>20.0</c:v>
                </c:pt>
                <c:pt idx="5">
                  <c:v>25.0</c:v>
                </c:pt>
                <c:pt idx="6">
                  <c:v>30.0</c:v>
                </c:pt>
                <c:pt idx="7">
                  <c:v>35.0</c:v>
                </c:pt>
                <c:pt idx="8">
                  <c:v>40.0</c:v>
                </c:pt>
                <c:pt idx="9">
                  <c:v>45.0</c:v>
                </c:pt>
                <c:pt idx="10">
                  <c:v>50.0</c:v>
                </c:pt>
                <c:pt idx="11">
                  <c:v>55.0</c:v>
                </c:pt>
                <c:pt idx="12">
                  <c:v>60.0</c:v>
                </c:pt>
                <c:pt idx="13">
                  <c:v>65.0</c:v>
                </c:pt>
                <c:pt idx="14">
                  <c:v>70.0</c:v>
                </c:pt>
                <c:pt idx="15">
                  <c:v>75.0</c:v>
                </c:pt>
                <c:pt idx="16">
                  <c:v>80.0</c:v>
                </c:pt>
              </c:numCache>
            </c:numRef>
          </c:cat>
          <c:val>
            <c:numRef>
              <c:f>FS_Variation!$I$4:$I$20</c:f>
              <c:numCache>
                <c:formatCode>General</c:formatCode>
                <c:ptCount val="17"/>
                <c:pt idx="0">
                  <c:v>0.0</c:v>
                </c:pt>
                <c:pt idx="1">
                  <c:v>1.0</c:v>
                </c:pt>
                <c:pt idx="2">
                  <c:v>0.0</c:v>
                </c:pt>
                <c:pt idx="3">
                  <c:v>1.0</c:v>
                </c:pt>
                <c:pt idx="4">
                  <c:v>2.0</c:v>
                </c:pt>
                <c:pt idx="5">
                  <c:v>3.0</c:v>
                </c:pt>
                <c:pt idx="6">
                  <c:v>16.0</c:v>
                </c:pt>
                <c:pt idx="7">
                  <c:v>36.0</c:v>
                </c:pt>
                <c:pt idx="8">
                  <c:v>55.0</c:v>
                </c:pt>
                <c:pt idx="9">
                  <c:v>88.0</c:v>
                </c:pt>
                <c:pt idx="10">
                  <c:v>18.0</c:v>
                </c:pt>
                <c:pt idx="11">
                  <c:v>13.0</c:v>
                </c:pt>
                <c:pt idx="12">
                  <c:v>3.0</c:v>
                </c:pt>
                <c:pt idx="13">
                  <c:v>1.0</c:v>
                </c:pt>
                <c:pt idx="14">
                  <c:v>0.0</c:v>
                </c:pt>
                <c:pt idx="15">
                  <c:v>0.0</c:v>
                </c:pt>
                <c:pt idx="16">
                  <c:v>0.0</c:v>
                </c:pt>
              </c:numCache>
            </c:numRef>
          </c:val>
        </c:ser>
        <c:ser>
          <c:idx val="1"/>
          <c:order val="1"/>
          <c:tx>
            <c:strRef>
              <c:f>FS_Variation!$J$3</c:f>
              <c:strCache>
                <c:ptCount val="1"/>
                <c:pt idx="0">
                  <c:v>Posix_1M_write</c:v>
                </c:pt>
              </c:strCache>
            </c:strRef>
          </c:tx>
          <c:spPr>
            <a:solidFill>
              <a:srgbClr val="C0504D"/>
            </a:solidFill>
            <a:ln w="12700" cmpd="sng">
              <a:solidFill>
                <a:srgbClr val="000000"/>
              </a:solidFill>
            </a:ln>
          </c:spPr>
          <c:invertIfNegative val="0"/>
          <c:cat>
            <c:numRef>
              <c:f>FS_Variation!$H$4:$H$20</c:f>
              <c:numCache>
                <c:formatCode>General</c:formatCode>
                <c:ptCount val="17"/>
                <c:pt idx="0">
                  <c:v>0.0</c:v>
                </c:pt>
                <c:pt idx="1">
                  <c:v>5.0</c:v>
                </c:pt>
                <c:pt idx="2">
                  <c:v>10.0</c:v>
                </c:pt>
                <c:pt idx="3">
                  <c:v>15.0</c:v>
                </c:pt>
                <c:pt idx="4">
                  <c:v>20.0</c:v>
                </c:pt>
                <c:pt idx="5">
                  <c:v>25.0</c:v>
                </c:pt>
                <c:pt idx="6">
                  <c:v>30.0</c:v>
                </c:pt>
                <c:pt idx="7">
                  <c:v>35.0</c:v>
                </c:pt>
                <c:pt idx="8">
                  <c:v>40.0</c:v>
                </c:pt>
                <c:pt idx="9">
                  <c:v>45.0</c:v>
                </c:pt>
                <c:pt idx="10">
                  <c:v>50.0</c:v>
                </c:pt>
                <c:pt idx="11">
                  <c:v>55.0</c:v>
                </c:pt>
                <c:pt idx="12">
                  <c:v>60.0</c:v>
                </c:pt>
                <c:pt idx="13">
                  <c:v>65.0</c:v>
                </c:pt>
                <c:pt idx="14">
                  <c:v>70.0</c:v>
                </c:pt>
                <c:pt idx="15">
                  <c:v>75.0</c:v>
                </c:pt>
                <c:pt idx="16">
                  <c:v>80.0</c:v>
                </c:pt>
              </c:numCache>
            </c:numRef>
          </c:cat>
          <c:val>
            <c:numRef>
              <c:f>FS_Variation!$J$4:$J$20</c:f>
              <c:numCache>
                <c:formatCode>General</c:formatCode>
                <c:ptCount val="17"/>
                <c:pt idx="0">
                  <c:v>0.0</c:v>
                </c:pt>
                <c:pt idx="1">
                  <c:v>2.0</c:v>
                </c:pt>
                <c:pt idx="2">
                  <c:v>0.0</c:v>
                </c:pt>
                <c:pt idx="3">
                  <c:v>1.0</c:v>
                </c:pt>
                <c:pt idx="4">
                  <c:v>1.0</c:v>
                </c:pt>
                <c:pt idx="5">
                  <c:v>5.0</c:v>
                </c:pt>
                <c:pt idx="6">
                  <c:v>2.0</c:v>
                </c:pt>
                <c:pt idx="7">
                  <c:v>7.0</c:v>
                </c:pt>
                <c:pt idx="8">
                  <c:v>15.0</c:v>
                </c:pt>
                <c:pt idx="9">
                  <c:v>31.0</c:v>
                </c:pt>
                <c:pt idx="10">
                  <c:v>61.0</c:v>
                </c:pt>
                <c:pt idx="11">
                  <c:v>64.0</c:v>
                </c:pt>
                <c:pt idx="12">
                  <c:v>37.0</c:v>
                </c:pt>
                <c:pt idx="13">
                  <c:v>15.0</c:v>
                </c:pt>
                <c:pt idx="14">
                  <c:v>7.0</c:v>
                </c:pt>
                <c:pt idx="15">
                  <c:v>0.0</c:v>
                </c:pt>
                <c:pt idx="16">
                  <c:v>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-2139282040"/>
        <c:axId val="-2085961432"/>
      </c:barChart>
      <c:catAx>
        <c:axId val="-213928204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Bandwidth (GB/s)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085961432"/>
        <c:crosses val="autoZero"/>
        <c:auto val="1"/>
        <c:lblAlgn val="ctr"/>
        <c:lblOffset val="100"/>
        <c:tickLblSkip val="2"/>
        <c:noMultiLvlLbl val="0"/>
      </c:catAx>
      <c:valAx>
        <c:axId val="-2085961432"/>
        <c:scaling>
          <c:orientation val="minMax"/>
          <c:min val="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Percent of samples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139282040"/>
        <c:crosses val="autoZero"/>
        <c:crossBetween val="between"/>
        <c:majorUnit val="20.0"/>
      </c:valAx>
    </c:plotArea>
    <c:legend>
      <c:legendPos val="b"/>
      <c:layout>
        <c:manualLayout>
          <c:xMode val="edge"/>
          <c:yMode val="edge"/>
          <c:x val="0.151778828555131"/>
          <c:y val="0.0677116774489212"/>
          <c:w val="0.310800757614252"/>
          <c:h val="0.23584397393999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2400" b="0">
          <a:latin typeface="Helvetica"/>
          <a:cs typeface="Helvetica"/>
        </a:defRPr>
      </a:pPr>
      <a:endParaRPr lang="en-US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0.31564</cdr:x>
      <cdr:y>0.0693</cdr:y>
    </cdr:from>
    <cdr:to>
      <cdr:x>0.39652</cdr:x>
      <cdr:y>0.14642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2776960" y="341981"/>
          <a:ext cx="711568" cy="380551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0.32092</cdr:x>
      <cdr:y>0.14347</cdr:y>
    </cdr:from>
    <cdr:to>
      <cdr:x>0.38869</cdr:x>
      <cdr:y>0.19026</cdr:y>
    </cdr:to>
    <cdr:sp macro="" textlink="">
      <cdr:nvSpPr>
        <cdr:cNvPr id="4" name="Rectangle 3"/>
        <cdr:cNvSpPr/>
      </cdr:nvSpPr>
      <cdr:spPr>
        <a:xfrm xmlns:a="http://schemas.openxmlformats.org/drawingml/2006/main">
          <a:off x="2823386" y="707988"/>
          <a:ext cx="596228" cy="230892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4F2AE8-E6A9-384C-A7F7-B187A67A087D}" type="datetimeFigureOut">
              <a:rPr lang="en-US" smtClean="0"/>
              <a:t>11/19/15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3E17D5-04FB-FB49-898F-614F8A5F7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971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NERSC 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a big facility with a lot of users</a:t>
            </a:r>
            <a:r>
              <a:rPr lang="en-US" baseline="0" dirty="0" smtClean="0"/>
              <a:t> and applications,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rely on IO characterization to look forward and design future systems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3E17D5-04FB-FB49-898F-614F8A5F739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28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goal is to answer higher-order</a:t>
            </a:r>
            <a:r>
              <a:rPr lang="en-US" baseline="0" dirty="0" smtClean="0"/>
              <a:t> questions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3E17D5-04FB-FB49-898F-614F8A5F739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4549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NERSC Presentation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39FEAFF0-7375-1D4A-A389-D6238357B121}" type="datetime1">
              <a:rPr lang="en-US" smtClean="0"/>
              <a:pPr/>
              <a:t>11/19/15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511CB-48C6-1D49-AC56-5A39CE8EA9E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627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%variation</a:t>
            </a:r>
            <a:r>
              <a:rPr lang="en-US" baseline="0" dirty="0" smtClean="0"/>
              <a:t> = FWHM / Mode</a:t>
            </a:r>
            <a:endParaRPr lang="en-US" dirty="0" smtClean="0"/>
          </a:p>
          <a:p>
            <a:r>
              <a:rPr lang="en-US" dirty="0" err="1" smtClean="0"/>
              <a:t>Posix</a:t>
            </a:r>
            <a:r>
              <a:rPr lang="en-US" dirty="0" smtClean="0"/>
              <a:t>-I/O</a:t>
            </a:r>
            <a:r>
              <a:rPr lang="en-US" baseline="0" dirty="0" smtClean="0"/>
              <a:t>: 297 samples</a:t>
            </a:r>
          </a:p>
          <a:p>
            <a:r>
              <a:rPr lang="en-US" baseline="0" dirty="0" smtClean="0"/>
              <a:t>MPI-I/O: 182 samples</a:t>
            </a:r>
          </a:p>
          <a:p>
            <a:endParaRPr lang="en-US" baseline="0" dirty="0" smtClean="0"/>
          </a:p>
          <a:p>
            <a:pPr>
              <a:spcAft>
                <a:spcPts val="600"/>
              </a:spcAft>
            </a:pPr>
            <a:r>
              <a:rPr lang="en-US" sz="2000" dirty="0" err="1" smtClean="0"/>
              <a:t>Cron</a:t>
            </a:r>
            <a:r>
              <a:rPr lang="en-US" sz="2000" dirty="0" smtClean="0"/>
              <a:t> job measures performance of IOR benchmark each week.</a:t>
            </a:r>
          </a:p>
          <a:p>
            <a:pPr>
              <a:spcAft>
                <a:spcPts val="600"/>
              </a:spcAft>
            </a:pPr>
            <a:r>
              <a:rPr lang="en-US" sz="2000" dirty="0" smtClean="0"/>
              <a:t>I/O benchmarks routinely measure large fractions of peak bandwidth.</a:t>
            </a:r>
            <a:endParaRPr lang="en-US" sz="1600" dirty="0" smtClean="0"/>
          </a:p>
          <a:p>
            <a:pPr>
              <a:spcAft>
                <a:spcPts val="600"/>
              </a:spcAft>
            </a:pPr>
            <a:r>
              <a:rPr lang="en-US" sz="2000" dirty="0" smtClean="0"/>
              <a:t>“Typical” measurements are 25-40% slower.</a:t>
            </a:r>
          </a:p>
          <a:p>
            <a:pPr lvl="1">
              <a:spcAft>
                <a:spcPts val="600"/>
              </a:spcAft>
            </a:pPr>
            <a:r>
              <a:rPr lang="en-US" sz="1600" dirty="0" smtClean="0"/>
              <a:t>30-50% variation</a:t>
            </a:r>
          </a:p>
          <a:p>
            <a:pPr lvl="1">
              <a:spcAft>
                <a:spcPts val="600"/>
              </a:spcAft>
            </a:pPr>
            <a:r>
              <a:rPr lang="en-US" sz="1600" dirty="0" smtClean="0"/>
              <a:t>A few runs are much slower.</a:t>
            </a:r>
          </a:p>
          <a:p>
            <a:endParaRPr lang="en-US" dirty="0" smtClean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NERSC Presentation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39FEAFF0-7375-1D4A-A389-D6238357B121}" type="datetime1">
              <a:rPr lang="en-US" smtClean="0"/>
              <a:pPr/>
              <a:t>11/19/15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511CB-48C6-1D49-AC56-5A39CE8EA9E7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0370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%variation</a:t>
            </a:r>
            <a:r>
              <a:rPr lang="en-US" baseline="0" dirty="0" smtClean="0"/>
              <a:t> = FWHM / Mode</a:t>
            </a:r>
            <a:endParaRPr lang="en-US" dirty="0" smtClean="0"/>
          </a:p>
          <a:p>
            <a:r>
              <a:rPr lang="en-US" dirty="0" err="1" smtClean="0"/>
              <a:t>Posix</a:t>
            </a:r>
            <a:r>
              <a:rPr lang="en-US" dirty="0" smtClean="0"/>
              <a:t>-I/O</a:t>
            </a:r>
            <a:r>
              <a:rPr lang="en-US" baseline="0" dirty="0" smtClean="0"/>
              <a:t>: 297 samples</a:t>
            </a:r>
          </a:p>
          <a:p>
            <a:r>
              <a:rPr lang="en-US" baseline="0" dirty="0" smtClean="0"/>
              <a:t>MPI-I/O: 182 samples</a:t>
            </a:r>
          </a:p>
          <a:p>
            <a:endParaRPr lang="en-US" baseline="0" dirty="0" smtClean="0"/>
          </a:p>
          <a:p>
            <a:pPr>
              <a:spcAft>
                <a:spcPts val="600"/>
              </a:spcAft>
            </a:pPr>
            <a:r>
              <a:rPr lang="en-US" sz="2000" dirty="0" err="1" smtClean="0"/>
              <a:t>Cron</a:t>
            </a:r>
            <a:r>
              <a:rPr lang="en-US" sz="2000" dirty="0" smtClean="0"/>
              <a:t> job measures performance of IOR benchmark each week.</a:t>
            </a:r>
          </a:p>
          <a:p>
            <a:pPr>
              <a:spcAft>
                <a:spcPts val="600"/>
              </a:spcAft>
            </a:pPr>
            <a:r>
              <a:rPr lang="en-US" sz="2000" dirty="0" smtClean="0"/>
              <a:t>I/O benchmarks routinely measure large fractions of peak bandwidth.</a:t>
            </a:r>
            <a:endParaRPr lang="en-US" sz="1600" dirty="0" smtClean="0"/>
          </a:p>
          <a:p>
            <a:pPr>
              <a:spcAft>
                <a:spcPts val="600"/>
              </a:spcAft>
            </a:pPr>
            <a:r>
              <a:rPr lang="en-US" sz="2000" dirty="0" smtClean="0"/>
              <a:t>“Typical” measurements are 25-40% slower.</a:t>
            </a:r>
          </a:p>
          <a:p>
            <a:pPr lvl="1">
              <a:spcAft>
                <a:spcPts val="600"/>
              </a:spcAft>
            </a:pPr>
            <a:r>
              <a:rPr lang="en-US" sz="1600" dirty="0" smtClean="0"/>
              <a:t>30-50% variation</a:t>
            </a:r>
          </a:p>
          <a:p>
            <a:pPr lvl="1">
              <a:spcAft>
                <a:spcPts val="600"/>
              </a:spcAft>
            </a:pPr>
            <a:r>
              <a:rPr lang="en-US" sz="1600" dirty="0" smtClean="0"/>
              <a:t>A few runs are much slower.</a:t>
            </a:r>
          </a:p>
          <a:p>
            <a:endParaRPr lang="en-US" dirty="0" smtClean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NERSC Presentation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39FEAFF0-7375-1D4A-A389-D6238357B121}" type="datetime1">
              <a:rPr lang="en-US" smtClean="0"/>
              <a:pPr/>
              <a:t>11/19/15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511CB-48C6-1D49-AC56-5A39CE8EA9E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037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 systems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Lustre-based scratch file systems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with </a:t>
            </a:r>
            <a:r>
              <a:rPr lang="en-US" baseline="0" dirty="0" err="1" smtClean="0"/>
              <a:t>gpfs</a:t>
            </a:r>
            <a:r>
              <a:rPr lang="en-US" baseline="0" dirty="0" smtClean="0"/>
              <a:t> too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and now </a:t>
            </a:r>
            <a:r>
              <a:rPr lang="en-US" baseline="0" dirty="0" err="1" smtClean="0"/>
              <a:t>datawarp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3E17D5-04FB-FB49-898F-614F8A5F739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1593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two-pronged approach to current monitoring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users</a:t>
            </a:r>
            <a:r>
              <a:rPr lang="en-US" baseline="0" dirty="0" smtClean="0"/>
              <a:t> can self-service front- and back-end data via web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facilities staff get system-wide metrics for planning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we see some interesting things. for example</a:t>
            </a:r>
            <a:r>
              <a:rPr lang="is-IS" baseline="0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3E17D5-04FB-FB49-898F-614F8A5F739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5491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our file systems are not driving near their limit – this motivated BBs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NERSC Presentation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39FEAFF0-7375-1D4A-A389-D6238357B121}" type="datetime1">
              <a:rPr lang="en-US" smtClean="0"/>
              <a:pPr/>
              <a:t>11/19/15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511CB-48C6-1D49-AC56-5A39CE8EA9E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8297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read/writes per</a:t>
            </a:r>
            <a:r>
              <a:rPr lang="en-US" baseline="0" dirty="0" smtClean="0"/>
              <a:t> day sprayed on a scatter plot reveal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contrast – Edison has a much larger write workload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function of system lifecycle?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Edison </a:t>
            </a:r>
            <a:r>
              <a:rPr lang="en-US" baseline="0" dirty="0" err="1" smtClean="0"/>
              <a:t>checkpointing</a:t>
            </a:r>
            <a:r>
              <a:rPr lang="en-US" baseline="0" dirty="0" smtClean="0"/>
              <a:t> more because it's less stable?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NERSC Presentation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39FEAFF0-7375-1D4A-A389-D6238357B121}" type="datetime1">
              <a:rPr lang="en-US" smtClean="0"/>
              <a:pPr/>
              <a:t>11/19/15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511CB-48C6-1D49-AC56-5A39CE8EA9E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2948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if we look at growth, we see only 9.4 TB/day in growth</a:t>
            </a:r>
          </a:p>
          <a:p>
            <a:pPr marL="171450" indent="-171450">
              <a:buFontTx/>
              <a:buChar char="-"/>
            </a:pPr>
            <a:r>
              <a:rPr lang="en-US" baseline="0" dirty="0" err="1" smtClean="0"/>
              <a:t>vs</a:t>
            </a:r>
            <a:r>
              <a:rPr lang="en-US" baseline="0" dirty="0" smtClean="0"/>
              <a:t> 300+ TB/day written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30x difference implies rewrites</a:t>
            </a:r>
          </a:p>
          <a:p>
            <a:pPr marL="171450" indent="-171450">
              <a:buFontTx/>
              <a:buChar char="-"/>
            </a:pPr>
            <a:endParaRPr lang="en-US" dirty="0" smtClean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NERSC Presentation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39FEAFF0-7375-1D4A-A389-D6238357B121}" type="datetime1">
              <a:rPr lang="en-US" smtClean="0"/>
              <a:pPr/>
              <a:t>11/19/15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511CB-48C6-1D49-AC56-5A39CE8EA9E7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2225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smtClean="0"/>
              <a:t>indirect indicators of IO provide additional insight</a:t>
            </a: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baseline="0" dirty="0" smtClean="0"/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aseline="0" dirty="0" smtClean="0"/>
              <a:t>this is very basic, but it is an example of how additional data sources expose more insight</a:t>
            </a:r>
            <a:endParaRPr lang="en-US" baseline="0" dirty="0" smtClean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NERSC Presentation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39FEAFF0-7375-1D4A-A389-D6238357B121}" type="datetime1">
              <a:rPr lang="en-US" smtClean="0"/>
              <a:pPr/>
              <a:t>11/19/15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511CB-48C6-1D49-AC56-5A39CE8EA9E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1803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 moving towards multifaceted monitoring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fabric</a:t>
            </a:r>
            <a:r>
              <a:rPr lang="en-US" baseline="0" dirty="0" smtClean="0"/>
              <a:t> routing counters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IO forwarders, </a:t>
            </a:r>
            <a:r>
              <a:rPr lang="en-US" baseline="0" dirty="0" err="1" smtClean="0"/>
              <a:t>DataWarp</a:t>
            </a: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backend disk performance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3E17D5-04FB-FB49-898F-614F8A5F739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2141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data only useful if accessible, so we are building an</a:t>
            </a:r>
            <a:r>
              <a:rPr lang="en-US" baseline="0" dirty="0" smtClean="0"/>
              <a:t> analysis layer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expose data as various views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common (&amp; custom) analysis modules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3E17D5-04FB-FB49-898F-614F8A5F739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391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4.png"/><Relationship Id="rId7" Type="http://schemas.openxmlformats.org/officeDocument/2006/relationships/image" Target="../media/image6.png"/><Relationship Id="rId8" Type="http://schemas.openxmlformats.org/officeDocument/2006/relationships/image" Target="../media/image3.png"/><Relationship Id="rId9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4.png"/><Relationship Id="rId7" Type="http://schemas.openxmlformats.org/officeDocument/2006/relationships/image" Target="../media/image6.png"/><Relationship Id="rId8" Type="http://schemas.openxmlformats.org/officeDocument/2006/relationships/image" Target="../media/image3.png"/><Relationship Id="rId9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624388" y="4764682"/>
            <a:ext cx="4214812" cy="933450"/>
          </a:xfrm>
        </p:spPr>
        <p:txBody>
          <a:bodyPr anchor="ctr" anchorCtr="0">
            <a:normAutofit/>
          </a:bodyPr>
          <a:lstStyle>
            <a:lvl1pPr marL="0" indent="0">
              <a:defRPr sz="2800"/>
            </a:lvl1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2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74786" y="595580"/>
            <a:ext cx="3470021" cy="3468418"/>
          </a:xfrm>
        </p:spPr>
        <p:txBody>
          <a:bodyPr lIns="45720" tIns="45720" rIns="45720" anchor="ctr" anchorCtr="0"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dirty="0" smtClean="0"/>
              <a:t>Click to edit Master title styles</a:t>
            </a:r>
          </a:p>
        </p:txBody>
      </p:sp>
      <p:pic>
        <p:nvPicPr>
          <p:cNvPr id="26" name="Picture 25" descr="NERSC_logo_color_s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950" y="4416552"/>
            <a:ext cx="2401904" cy="1615494"/>
          </a:xfrm>
          <a:prstGeom prst="rect">
            <a:avLst/>
          </a:prstGeom>
        </p:spPr>
      </p:pic>
      <p:sp>
        <p:nvSpPr>
          <p:cNvPr id="11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5239927" y="6368805"/>
            <a:ext cx="2864157" cy="365125"/>
          </a:xfrm>
        </p:spPr>
        <p:txBody>
          <a:bodyPr/>
          <a:lstStyle/>
          <a:p>
            <a:r>
              <a:rPr lang="en-US" smtClean="0"/>
              <a:t>Footer Information</a:t>
            </a:r>
            <a:endParaRPr lang="en-US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116656" y="6368805"/>
            <a:ext cx="925708" cy="365125"/>
          </a:xfrm>
        </p:spPr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‹#›</a:t>
            </a:fld>
            <a:r>
              <a:rPr lang="en-US" smtClean="0"/>
              <a:t> -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6"/>
          </p:nvPr>
        </p:nvSpPr>
        <p:spPr>
          <a:xfrm>
            <a:off x="4624388" y="57819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400" b="1" i="0">
                <a:solidFill>
                  <a:schemeClr val="accent5"/>
                </a:solidFill>
              </a:defRPr>
            </a:lvl1pPr>
          </a:lstStyle>
          <a:p>
            <a:fld id="{D897A66F-DFB6-CB44-8B31-7FAB7C20B0C7}" type="datetime4">
              <a:rPr lang="en-US" smtClean="0"/>
              <a:pPr/>
              <a:t>November 19, 2015</a:t>
            </a:fld>
            <a:endParaRPr lang="en-US" dirty="0"/>
          </a:p>
        </p:txBody>
      </p:sp>
      <p:pic>
        <p:nvPicPr>
          <p:cNvPr id="14" name="Picture Placeholder 17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67" r="-467"/>
          <a:stretch>
            <a:fillRect/>
          </a:stretch>
        </p:blipFill>
        <p:spPr>
          <a:xfrm>
            <a:off x="4624388" y="231648"/>
            <a:ext cx="2057400" cy="2057400"/>
          </a:xfrm>
          <a:prstGeom prst="rect">
            <a:avLst/>
          </a:prstGeom>
        </p:spPr>
      </p:pic>
      <p:pic>
        <p:nvPicPr>
          <p:cNvPr id="15" name="Picture Placeholder 19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95" r="-895"/>
          <a:stretch>
            <a:fillRect/>
          </a:stretch>
        </p:blipFill>
        <p:spPr>
          <a:xfrm>
            <a:off x="4636639" y="2383083"/>
            <a:ext cx="960120" cy="960120"/>
          </a:xfrm>
          <a:prstGeom prst="rect">
            <a:avLst/>
          </a:prstGeom>
        </p:spPr>
      </p:pic>
      <p:pic>
        <p:nvPicPr>
          <p:cNvPr id="16" name="Picture Placeholder 18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67" r="-467"/>
          <a:stretch>
            <a:fillRect/>
          </a:stretch>
        </p:blipFill>
        <p:spPr>
          <a:xfrm>
            <a:off x="6767402" y="231648"/>
            <a:ext cx="2057400" cy="20574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0221" y="3454985"/>
            <a:ext cx="961567" cy="96156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0221" y="2383083"/>
            <a:ext cx="955924" cy="9559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35192" y="3454985"/>
            <a:ext cx="961567" cy="961568"/>
          </a:xfrm>
          <a:prstGeom prst="rect">
            <a:avLst/>
          </a:prstGeom>
        </p:spPr>
      </p:pic>
      <p:pic>
        <p:nvPicPr>
          <p:cNvPr id="2" name="Picture 1" descr="m152_Ott_s271115_snap.png"/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7402" y="2377440"/>
            <a:ext cx="2057400" cy="2039112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9" name="Picture 18" descr="NERSC_logo_color_sm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950" y="4416552"/>
            <a:ext cx="2401904" cy="1615494"/>
          </a:xfrm>
          <a:prstGeom prst="rect">
            <a:avLst/>
          </a:prstGeom>
        </p:spPr>
      </p:pic>
      <p:pic>
        <p:nvPicPr>
          <p:cNvPr id="23" name="Picture Placeholder 17"/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67" r="-467"/>
          <a:stretch>
            <a:fillRect/>
          </a:stretch>
        </p:blipFill>
        <p:spPr>
          <a:xfrm>
            <a:off x="4624388" y="231648"/>
            <a:ext cx="2057400" cy="2057400"/>
          </a:xfrm>
          <a:prstGeom prst="rect">
            <a:avLst/>
          </a:prstGeom>
        </p:spPr>
      </p:pic>
      <p:pic>
        <p:nvPicPr>
          <p:cNvPr id="24" name="Picture Placeholder 19"/>
          <p:cNvPicPr>
            <a:picLocks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95" r="-895"/>
          <a:stretch>
            <a:fillRect/>
          </a:stretch>
        </p:blipFill>
        <p:spPr>
          <a:xfrm>
            <a:off x="4636639" y="2383083"/>
            <a:ext cx="960120" cy="960120"/>
          </a:xfrm>
          <a:prstGeom prst="rect">
            <a:avLst/>
          </a:prstGeom>
        </p:spPr>
      </p:pic>
      <p:pic>
        <p:nvPicPr>
          <p:cNvPr id="27" name="Picture Placeholder 18"/>
          <p:cNvPicPr>
            <a:picLocks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67" r="-467"/>
          <a:stretch>
            <a:fillRect/>
          </a:stretch>
        </p:blipFill>
        <p:spPr>
          <a:xfrm>
            <a:off x="6767402" y="231648"/>
            <a:ext cx="2057400" cy="20574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720221" y="3454985"/>
            <a:ext cx="961567" cy="96156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0221" y="2383083"/>
            <a:ext cx="955924" cy="95592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4635192" y="3454985"/>
            <a:ext cx="961567" cy="961568"/>
          </a:xfrm>
          <a:prstGeom prst="rect">
            <a:avLst/>
          </a:prstGeom>
        </p:spPr>
      </p:pic>
      <p:pic>
        <p:nvPicPr>
          <p:cNvPr id="32" name="Picture 31" descr="m152_Ott_s271115_snap.png"/>
          <p:cNvPicPr>
            <a:picLocks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7402" y="2377440"/>
            <a:ext cx="2057400" cy="203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203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>
          <a:xfrm>
            <a:off x="4116656" y="6368805"/>
            <a:ext cx="925708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‹#›</a:t>
            </a:fld>
            <a:r>
              <a:rPr lang="en-US" smtClean="0"/>
              <a:t> -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5239927" y="6368805"/>
            <a:ext cx="2864157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Footer Information</a:t>
            </a:r>
            <a:endParaRPr lang="en-US" dirty="0"/>
          </a:p>
        </p:txBody>
      </p:sp>
      <p:pic>
        <p:nvPicPr>
          <p:cNvPr id="6" name="Picture 1" descr="NERSC-logo-color-transparent-edges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8753" y="357657"/>
            <a:ext cx="1558661" cy="591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 flipV="1">
            <a:off x="360342" y="1033027"/>
            <a:ext cx="8457072" cy="18814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1" descr="NERSC-logo-color-transparent-edges.gi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8753" y="357657"/>
            <a:ext cx="1558661" cy="591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0"/>
          <p:cNvCxnSpPr/>
          <p:nvPr userDrawn="1"/>
        </p:nvCxnSpPr>
        <p:spPr>
          <a:xfrm flipV="1">
            <a:off x="360342" y="1033027"/>
            <a:ext cx="8457072" cy="18814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342" y="4450221"/>
            <a:ext cx="8499496" cy="769479"/>
          </a:xfrm>
        </p:spPr>
        <p:txBody>
          <a:bodyPr anchor="ctr" anchorCtr="0">
            <a:normAutofit/>
          </a:bodyPr>
          <a:lstStyle>
            <a:lvl1pPr algn="ctr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Footer Information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‹#›</a:t>
            </a:fld>
            <a:r>
              <a:rPr lang="en-US" smtClean="0"/>
              <a:t> -</a:t>
            </a:r>
            <a:endParaRPr lang="en-US" dirty="0"/>
          </a:p>
        </p:txBody>
      </p:sp>
      <p:pic>
        <p:nvPicPr>
          <p:cNvPr id="6" name="Picture 8" descr="NERSCvertLOCKUP.ai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358" y="1462527"/>
            <a:ext cx="8305800" cy="2957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NERSCvertLOCKUP.ai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358" y="1462527"/>
            <a:ext cx="8305800" cy="2957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 userDrawn="1"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624388" y="4764682"/>
            <a:ext cx="4214812" cy="933450"/>
          </a:xfrm>
        </p:spPr>
        <p:txBody>
          <a:bodyPr anchor="ctr" anchorCtr="0">
            <a:normAutofit/>
          </a:bodyPr>
          <a:lstStyle>
            <a:lvl1pPr marL="0" indent="0">
              <a:defRPr sz="2800"/>
            </a:lvl1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2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74786" y="595580"/>
            <a:ext cx="3470021" cy="3468418"/>
          </a:xfrm>
        </p:spPr>
        <p:txBody>
          <a:bodyPr lIns="45720" tIns="45720" rIns="45720" anchor="ctr" anchorCtr="0"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dirty="0" smtClean="0"/>
              <a:t>Click to edit Master title styles</a:t>
            </a:r>
          </a:p>
        </p:txBody>
      </p:sp>
      <p:pic>
        <p:nvPicPr>
          <p:cNvPr id="26" name="Picture 25" descr="NERSC_logo_color_sm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950" y="4416552"/>
            <a:ext cx="2401904" cy="1615494"/>
          </a:xfrm>
          <a:prstGeom prst="rect">
            <a:avLst/>
          </a:prstGeom>
        </p:spPr>
      </p:pic>
      <p:sp>
        <p:nvSpPr>
          <p:cNvPr id="11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5239927" y="6368805"/>
            <a:ext cx="2864157" cy="365125"/>
          </a:xfrm>
        </p:spPr>
        <p:txBody>
          <a:bodyPr/>
          <a:lstStyle/>
          <a:p>
            <a:r>
              <a:rPr lang="en-US" smtClean="0"/>
              <a:t>Footer Information</a:t>
            </a:r>
            <a:endParaRPr lang="en-US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116656" y="6368805"/>
            <a:ext cx="925708" cy="365125"/>
          </a:xfrm>
        </p:spPr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‹#›</a:t>
            </a:fld>
            <a:r>
              <a:rPr lang="en-US" smtClean="0"/>
              <a:t> -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6"/>
          </p:nvPr>
        </p:nvSpPr>
        <p:spPr>
          <a:xfrm>
            <a:off x="4624388" y="57819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400" b="1" i="0">
                <a:solidFill>
                  <a:schemeClr val="accent5"/>
                </a:solidFill>
              </a:defRPr>
            </a:lvl1pPr>
          </a:lstStyle>
          <a:p>
            <a:fld id="{D897A66F-DFB6-CB44-8B31-7FAB7C20B0C7}" type="datetime4">
              <a:rPr lang="en-US" smtClean="0"/>
              <a:pPr/>
              <a:t>November 19, 2015</a:t>
            </a:fld>
            <a:endParaRPr lang="en-US" dirty="0"/>
          </a:p>
        </p:txBody>
      </p:sp>
      <p:pic>
        <p:nvPicPr>
          <p:cNvPr id="14" name="Picture Placeholder 17"/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67" r="-467"/>
          <a:stretch>
            <a:fillRect/>
          </a:stretch>
        </p:blipFill>
        <p:spPr>
          <a:xfrm>
            <a:off x="4624388" y="231648"/>
            <a:ext cx="2057400" cy="2057400"/>
          </a:xfrm>
          <a:prstGeom prst="rect">
            <a:avLst/>
          </a:prstGeom>
        </p:spPr>
      </p:pic>
      <p:pic>
        <p:nvPicPr>
          <p:cNvPr id="15" name="Picture Placeholder 19"/>
          <p:cNvPicPr>
            <a:picLocks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95" r="-895"/>
          <a:stretch>
            <a:fillRect/>
          </a:stretch>
        </p:blipFill>
        <p:spPr>
          <a:xfrm>
            <a:off x="4636639" y="2383083"/>
            <a:ext cx="960120" cy="960120"/>
          </a:xfrm>
          <a:prstGeom prst="rect">
            <a:avLst/>
          </a:prstGeom>
        </p:spPr>
      </p:pic>
      <p:pic>
        <p:nvPicPr>
          <p:cNvPr id="16" name="Picture Placeholder 18"/>
          <p:cNvPicPr>
            <a:picLocks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67" r="-467"/>
          <a:stretch>
            <a:fillRect/>
          </a:stretch>
        </p:blipFill>
        <p:spPr>
          <a:xfrm>
            <a:off x="6767402" y="231648"/>
            <a:ext cx="2057400" cy="20574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720221" y="3454985"/>
            <a:ext cx="961567" cy="96156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0221" y="2383083"/>
            <a:ext cx="955924" cy="9559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4635192" y="3454985"/>
            <a:ext cx="961567" cy="961568"/>
          </a:xfrm>
          <a:prstGeom prst="rect">
            <a:avLst/>
          </a:prstGeom>
        </p:spPr>
      </p:pic>
      <p:pic>
        <p:nvPicPr>
          <p:cNvPr id="2" name="Picture 1" descr="m152_Ott_s271115_snap.png"/>
          <p:cNvPicPr>
            <a:picLocks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7402" y="2377440"/>
            <a:ext cx="2057400" cy="203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2039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ub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 userDrawn="1"/>
        </p:nvSpPr>
        <p:spPr>
          <a:xfrm>
            <a:off x="274564" y="1413567"/>
            <a:ext cx="6404872" cy="20391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897" y="1499558"/>
            <a:ext cx="5937121" cy="1859978"/>
          </a:xfrm>
        </p:spPr>
        <p:txBody>
          <a:bodyPr anchor="ctr" anchorCtr="0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7" name="Picture 10" descr="DOE 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329"/>
          <a:stretch>
            <a:fillRect/>
          </a:stretch>
        </p:blipFill>
        <p:spPr bwMode="auto">
          <a:xfrm>
            <a:off x="247292" y="6277668"/>
            <a:ext cx="2209800" cy="50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5239927" y="6368805"/>
            <a:ext cx="28641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114766"/>
                </a:solidFill>
              </a:defRPr>
            </a:lvl1pPr>
          </a:lstStyle>
          <a:p>
            <a:r>
              <a:rPr lang="en-US" dirty="0" smtClean="0"/>
              <a:t>Footer Information</a:t>
            </a:r>
            <a:endParaRPr lang="en-US" dirty="0"/>
          </a:p>
        </p:txBody>
      </p:sp>
      <p:sp>
        <p:nvSpPr>
          <p:cNvPr id="9" name="Slide Number Placeholder 12"/>
          <p:cNvSpPr>
            <a:spLocks noGrp="1"/>
          </p:cNvSpPr>
          <p:nvPr>
            <p:ph type="sldNum" sz="quarter" idx="4"/>
          </p:nvPr>
        </p:nvSpPr>
        <p:spPr>
          <a:xfrm>
            <a:off x="4116656" y="6368805"/>
            <a:ext cx="9257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114766"/>
                </a:solidFill>
              </a:defRPr>
            </a:lvl1pPr>
          </a:lstStyle>
          <a:p>
            <a:r>
              <a:rPr lang="en-US" dirty="0" smtClean="0"/>
              <a:t>- </a:t>
            </a:r>
            <a:fld id="{D174BAF6-F8F2-EF4F-936C-8DF63288C82F}" type="slidenum">
              <a:rPr lang="en-US" smtClean="0"/>
              <a:pPr/>
              <a:t>‹#›</a:t>
            </a:fld>
            <a:r>
              <a:rPr lang="en-US" dirty="0" smtClean="0"/>
              <a:t> -</a:t>
            </a:r>
            <a:endParaRPr lang="en-US" dirty="0"/>
          </a:p>
        </p:txBody>
      </p:sp>
      <p:sp>
        <p:nvSpPr>
          <p:cNvPr id="16" name="Subtitle 2"/>
          <p:cNvSpPr txBox="1">
            <a:spLocks/>
          </p:cNvSpPr>
          <p:nvPr userDrawn="1"/>
        </p:nvSpPr>
        <p:spPr>
          <a:xfrm>
            <a:off x="1983841" y="3810610"/>
            <a:ext cx="4214812" cy="4678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Title 1"/>
          <p:cNvSpPr txBox="1">
            <a:spLocks/>
          </p:cNvSpPr>
          <p:nvPr userDrawn="1"/>
        </p:nvSpPr>
        <p:spPr>
          <a:xfrm>
            <a:off x="1983840" y="2382290"/>
            <a:ext cx="6586999" cy="933450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defRPr sz="28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Helvetica Neue Bold Condensed"/>
              <a:ea typeface="+mj-ea"/>
              <a:cs typeface="Helvetica Neue Bold Condensed"/>
            </a:endParaRPr>
          </a:p>
        </p:txBody>
      </p:sp>
      <p:pic>
        <p:nvPicPr>
          <p:cNvPr id="13" name="Picture Placeholder 19"/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95" r="-895"/>
          <a:stretch>
            <a:fillRect/>
          </a:stretch>
        </p:blipFill>
        <p:spPr>
          <a:xfrm>
            <a:off x="3534123" y="3555702"/>
            <a:ext cx="1004970" cy="9559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4814" y="3555702"/>
            <a:ext cx="955924" cy="9559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717869" y="3550059"/>
            <a:ext cx="961567" cy="961568"/>
          </a:xfrm>
          <a:prstGeom prst="rect">
            <a:avLst/>
          </a:prstGeom>
        </p:spPr>
      </p:pic>
      <p:pic>
        <p:nvPicPr>
          <p:cNvPr id="21" name="Picture Placeholder 17"/>
          <p:cNvPicPr>
            <a:picLocks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67" r="-467"/>
          <a:stretch>
            <a:fillRect/>
          </a:stretch>
        </p:blipFill>
        <p:spPr>
          <a:xfrm>
            <a:off x="6783338" y="1413567"/>
            <a:ext cx="2057400" cy="2039112"/>
          </a:xfrm>
          <a:prstGeom prst="rect">
            <a:avLst/>
          </a:prstGeom>
        </p:spPr>
      </p:pic>
      <p:pic>
        <p:nvPicPr>
          <p:cNvPr id="22" name="Picture Placeholder 18"/>
          <p:cNvPicPr>
            <a:picLocks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67" r="-467"/>
          <a:stretch>
            <a:fillRect/>
          </a:stretch>
        </p:blipFill>
        <p:spPr>
          <a:xfrm>
            <a:off x="4643122" y="3550059"/>
            <a:ext cx="970192" cy="961568"/>
          </a:xfrm>
          <a:prstGeom prst="rect">
            <a:avLst/>
          </a:prstGeom>
        </p:spPr>
      </p:pic>
      <p:pic>
        <p:nvPicPr>
          <p:cNvPr id="23" name="Picture 22" descr="NERSC_logo_color_sm.png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674" y="3254428"/>
            <a:ext cx="2401904" cy="1615494"/>
          </a:xfrm>
          <a:prstGeom prst="rect">
            <a:avLst/>
          </a:prstGeom>
        </p:spPr>
      </p:pic>
      <p:pic>
        <p:nvPicPr>
          <p:cNvPr id="20" name="Picture 19" descr="m152_Ott_s271115_snap.png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3678" y="3550059"/>
            <a:ext cx="960120" cy="96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784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ub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274564" y="1413567"/>
            <a:ext cx="6404872" cy="20391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897" y="1499558"/>
            <a:ext cx="5937121" cy="1859978"/>
          </a:xfrm>
        </p:spPr>
        <p:txBody>
          <a:bodyPr anchor="ctr" anchorCtr="0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7" name="Picture 10" descr="DOE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329"/>
          <a:stretch>
            <a:fillRect/>
          </a:stretch>
        </p:blipFill>
        <p:spPr bwMode="auto">
          <a:xfrm>
            <a:off x="247292" y="6277668"/>
            <a:ext cx="2209800" cy="50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5239927" y="6368805"/>
            <a:ext cx="28641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114766"/>
                </a:solidFill>
              </a:defRPr>
            </a:lvl1pPr>
          </a:lstStyle>
          <a:p>
            <a:r>
              <a:rPr lang="en-US" smtClean="0"/>
              <a:t>Footer Information</a:t>
            </a:r>
            <a:endParaRPr lang="en-US" dirty="0"/>
          </a:p>
        </p:txBody>
      </p:sp>
      <p:sp>
        <p:nvSpPr>
          <p:cNvPr id="9" name="Slide Number Placeholder 12"/>
          <p:cNvSpPr>
            <a:spLocks noGrp="1"/>
          </p:cNvSpPr>
          <p:nvPr>
            <p:ph type="sldNum" sz="quarter" idx="4"/>
          </p:nvPr>
        </p:nvSpPr>
        <p:spPr>
          <a:xfrm>
            <a:off x="4116656" y="6368805"/>
            <a:ext cx="9257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114766"/>
                </a:solidFill>
              </a:defRPr>
            </a:lvl1pPr>
          </a:lstStyle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‹#›</a:t>
            </a:fld>
            <a:r>
              <a:rPr lang="en-US" smtClean="0"/>
              <a:t> -</a:t>
            </a:r>
            <a:endParaRPr lang="en-US" dirty="0"/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1983841" y="3810610"/>
            <a:ext cx="4214812" cy="4678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983840" y="2382290"/>
            <a:ext cx="6586999" cy="933450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defRPr sz="28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Helvetica Neue Bold Condensed"/>
              <a:ea typeface="+mj-ea"/>
              <a:cs typeface="Helvetica Neue Bold Condensed"/>
            </a:endParaRPr>
          </a:p>
        </p:txBody>
      </p:sp>
      <p:pic>
        <p:nvPicPr>
          <p:cNvPr id="13" name="Picture Placeholder 19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95" r="-895"/>
          <a:stretch>
            <a:fillRect/>
          </a:stretch>
        </p:blipFill>
        <p:spPr>
          <a:xfrm>
            <a:off x="3534123" y="3555702"/>
            <a:ext cx="1004970" cy="9559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4814" y="3555702"/>
            <a:ext cx="955924" cy="9559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7869" y="3550059"/>
            <a:ext cx="961567" cy="961568"/>
          </a:xfrm>
          <a:prstGeom prst="rect">
            <a:avLst/>
          </a:prstGeom>
        </p:spPr>
      </p:pic>
      <p:pic>
        <p:nvPicPr>
          <p:cNvPr id="21" name="Picture Placeholder 17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67" r="-467"/>
          <a:stretch>
            <a:fillRect/>
          </a:stretch>
        </p:blipFill>
        <p:spPr>
          <a:xfrm>
            <a:off x="6783338" y="1413567"/>
            <a:ext cx="2057400" cy="2039112"/>
          </a:xfrm>
          <a:prstGeom prst="rect">
            <a:avLst/>
          </a:prstGeom>
        </p:spPr>
      </p:pic>
      <p:pic>
        <p:nvPicPr>
          <p:cNvPr id="22" name="Picture Placeholder 18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67" r="-467"/>
          <a:stretch>
            <a:fillRect/>
          </a:stretch>
        </p:blipFill>
        <p:spPr>
          <a:xfrm>
            <a:off x="4643122" y="3550059"/>
            <a:ext cx="970192" cy="961568"/>
          </a:xfrm>
          <a:prstGeom prst="rect">
            <a:avLst/>
          </a:prstGeom>
        </p:spPr>
      </p:pic>
      <p:pic>
        <p:nvPicPr>
          <p:cNvPr id="23" name="Picture 22" descr="NERSC_logo_color_sm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674" y="3254428"/>
            <a:ext cx="2401904" cy="1615494"/>
          </a:xfrm>
          <a:prstGeom prst="rect">
            <a:avLst/>
          </a:prstGeom>
        </p:spPr>
      </p:pic>
      <p:pic>
        <p:nvPicPr>
          <p:cNvPr id="20" name="Picture 19" descr="m152_Ott_s271115_snap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3678" y="3550059"/>
            <a:ext cx="960120" cy="961568"/>
          </a:xfrm>
          <a:prstGeom prst="rect">
            <a:avLst/>
          </a:prstGeom>
        </p:spPr>
      </p:pic>
      <p:sp>
        <p:nvSpPr>
          <p:cNvPr id="24" name="Rectangle 23"/>
          <p:cNvSpPr/>
          <p:nvPr userDrawn="1"/>
        </p:nvSpPr>
        <p:spPr>
          <a:xfrm>
            <a:off x="274564" y="1413567"/>
            <a:ext cx="6404872" cy="20391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25" name="Picture 10" descr="DOE 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329"/>
          <a:stretch>
            <a:fillRect/>
          </a:stretch>
        </p:blipFill>
        <p:spPr bwMode="auto">
          <a:xfrm>
            <a:off x="247292" y="6277668"/>
            <a:ext cx="2209800" cy="50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Subtitle 2"/>
          <p:cNvSpPr txBox="1">
            <a:spLocks/>
          </p:cNvSpPr>
          <p:nvPr userDrawn="1"/>
        </p:nvSpPr>
        <p:spPr>
          <a:xfrm>
            <a:off x="1983841" y="3810610"/>
            <a:ext cx="4214812" cy="4678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" name="Title 1"/>
          <p:cNvSpPr txBox="1">
            <a:spLocks/>
          </p:cNvSpPr>
          <p:nvPr userDrawn="1"/>
        </p:nvSpPr>
        <p:spPr>
          <a:xfrm>
            <a:off x="1983840" y="2382290"/>
            <a:ext cx="6586999" cy="933450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defRPr sz="28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Helvetica Neue Bold Condensed"/>
              <a:ea typeface="+mj-ea"/>
              <a:cs typeface="Helvetica Neue Bold Condensed"/>
            </a:endParaRPr>
          </a:p>
        </p:txBody>
      </p:sp>
      <p:pic>
        <p:nvPicPr>
          <p:cNvPr id="28" name="Picture Placeholder 19"/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95" r="-895"/>
          <a:stretch>
            <a:fillRect/>
          </a:stretch>
        </p:blipFill>
        <p:spPr>
          <a:xfrm>
            <a:off x="3534123" y="3555702"/>
            <a:ext cx="1004970" cy="95592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4814" y="3555702"/>
            <a:ext cx="955924" cy="95592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717869" y="3550059"/>
            <a:ext cx="961567" cy="961568"/>
          </a:xfrm>
          <a:prstGeom prst="rect">
            <a:avLst/>
          </a:prstGeom>
        </p:spPr>
      </p:pic>
      <p:pic>
        <p:nvPicPr>
          <p:cNvPr id="32" name="Picture Placeholder 17"/>
          <p:cNvPicPr>
            <a:picLocks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67" r="-467"/>
          <a:stretch>
            <a:fillRect/>
          </a:stretch>
        </p:blipFill>
        <p:spPr>
          <a:xfrm>
            <a:off x="6783338" y="1413567"/>
            <a:ext cx="2057400" cy="2039112"/>
          </a:xfrm>
          <a:prstGeom prst="rect">
            <a:avLst/>
          </a:prstGeom>
        </p:spPr>
      </p:pic>
      <p:pic>
        <p:nvPicPr>
          <p:cNvPr id="33" name="Picture Placeholder 18"/>
          <p:cNvPicPr>
            <a:picLocks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67" r="-467"/>
          <a:stretch>
            <a:fillRect/>
          </a:stretch>
        </p:blipFill>
        <p:spPr>
          <a:xfrm>
            <a:off x="4643122" y="3550059"/>
            <a:ext cx="970192" cy="961568"/>
          </a:xfrm>
          <a:prstGeom prst="rect">
            <a:avLst/>
          </a:prstGeom>
        </p:spPr>
      </p:pic>
      <p:pic>
        <p:nvPicPr>
          <p:cNvPr id="34" name="Picture 33" descr="NERSC_logo_color_sm.png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674" y="3254428"/>
            <a:ext cx="2401904" cy="1615494"/>
          </a:xfrm>
          <a:prstGeom prst="rect">
            <a:avLst/>
          </a:prstGeom>
        </p:spPr>
      </p:pic>
      <p:pic>
        <p:nvPicPr>
          <p:cNvPr id="35" name="Picture 34" descr="m152_Ott_s271115_snap.png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3678" y="3550059"/>
            <a:ext cx="960120" cy="96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784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6" name="Picture 1" descr="NERSC-logo-color-transparent-edges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8753" y="357657"/>
            <a:ext cx="1558661" cy="591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 flipV="1">
            <a:off x="360342" y="1033027"/>
            <a:ext cx="8457072" cy="18814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0" descr="DOE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329"/>
          <a:stretch>
            <a:fillRect/>
          </a:stretch>
        </p:blipFill>
        <p:spPr bwMode="auto">
          <a:xfrm>
            <a:off x="247292" y="6277668"/>
            <a:ext cx="2209800" cy="50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5239927" y="6368805"/>
            <a:ext cx="28641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114766"/>
                </a:solidFill>
              </a:defRPr>
            </a:lvl1pPr>
          </a:lstStyle>
          <a:p>
            <a:r>
              <a:rPr lang="en-US" smtClean="0"/>
              <a:t>Footer Information</a:t>
            </a:r>
            <a:endParaRPr lang="en-US" dirty="0"/>
          </a:p>
        </p:txBody>
      </p:sp>
      <p:sp>
        <p:nvSpPr>
          <p:cNvPr id="16" name="Slide Number Placeholder 12"/>
          <p:cNvSpPr>
            <a:spLocks noGrp="1"/>
          </p:cNvSpPr>
          <p:nvPr>
            <p:ph type="sldNum" sz="quarter" idx="4"/>
          </p:nvPr>
        </p:nvSpPr>
        <p:spPr>
          <a:xfrm>
            <a:off x="4116656" y="6368805"/>
            <a:ext cx="9257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114766"/>
                </a:solidFill>
              </a:defRPr>
            </a:lvl1pPr>
          </a:lstStyle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‹#›</a:t>
            </a:fld>
            <a:r>
              <a:rPr lang="en-US" smtClean="0"/>
              <a:t> -</a:t>
            </a:r>
            <a:endParaRPr lang="en-US" dirty="0"/>
          </a:p>
        </p:txBody>
      </p:sp>
      <p:pic>
        <p:nvPicPr>
          <p:cNvPr id="9" name="Picture 1" descr="NERSC-logo-color-transparent-edges.gi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8753" y="357657"/>
            <a:ext cx="1558661" cy="591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9"/>
          <p:cNvCxnSpPr/>
          <p:nvPr userDrawn="1"/>
        </p:nvCxnSpPr>
        <p:spPr>
          <a:xfrm flipV="1">
            <a:off x="360342" y="1033027"/>
            <a:ext cx="8457072" cy="18814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DOE LOGO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329"/>
          <a:stretch>
            <a:fillRect/>
          </a:stretch>
        </p:blipFill>
        <p:spPr bwMode="auto">
          <a:xfrm>
            <a:off x="247292" y="6277668"/>
            <a:ext cx="2209800" cy="50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60480"/>
            <a:ext cx="4038600" cy="486568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60480"/>
            <a:ext cx="4038600" cy="486568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4116656" y="6368805"/>
            <a:ext cx="925708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‹#›</a:t>
            </a:fld>
            <a:r>
              <a:rPr lang="en-US" smtClean="0"/>
              <a:t> -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5239927" y="6368805"/>
            <a:ext cx="2864157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Footer Information</a:t>
            </a:r>
            <a:endParaRPr lang="en-US" dirty="0"/>
          </a:p>
        </p:txBody>
      </p:sp>
      <p:pic>
        <p:nvPicPr>
          <p:cNvPr id="7" name="Picture 1" descr="NERSC-logo-color-transparent-edges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8753" y="357657"/>
            <a:ext cx="1558661" cy="591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7"/>
          <p:cNvCxnSpPr/>
          <p:nvPr/>
        </p:nvCxnSpPr>
        <p:spPr>
          <a:xfrm flipV="1">
            <a:off x="360342" y="1033027"/>
            <a:ext cx="8457072" cy="18814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" descr="NERSC-logo-color-transparent-edges.gi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8753" y="357657"/>
            <a:ext cx="1558661" cy="591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Connector 11"/>
          <p:cNvCxnSpPr/>
          <p:nvPr userDrawn="1"/>
        </p:nvCxnSpPr>
        <p:spPr>
          <a:xfrm flipV="1">
            <a:off x="360342" y="1033027"/>
            <a:ext cx="8457072" cy="18814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5080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90565"/>
            <a:ext cx="4040188" cy="423559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5080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890565"/>
            <a:ext cx="4041775" cy="423559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0"/>
          </p:nvPr>
        </p:nvSpPr>
        <p:spPr>
          <a:xfrm>
            <a:off x="4116656" y="6368805"/>
            <a:ext cx="925708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‹#›</a:t>
            </a:fld>
            <a:r>
              <a:rPr lang="en-US" smtClean="0"/>
              <a:t> -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5239927" y="6368805"/>
            <a:ext cx="2864157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Footer Information</a:t>
            </a:r>
            <a:endParaRPr lang="en-US" dirty="0"/>
          </a:p>
        </p:txBody>
      </p:sp>
      <p:pic>
        <p:nvPicPr>
          <p:cNvPr id="9" name="Picture 1" descr="NERSC-logo-color-transparent-edges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8753" y="357657"/>
            <a:ext cx="1558661" cy="591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9"/>
          <p:cNvCxnSpPr/>
          <p:nvPr/>
        </p:nvCxnSpPr>
        <p:spPr>
          <a:xfrm flipV="1">
            <a:off x="360342" y="1033027"/>
            <a:ext cx="8457072" cy="18814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" descr="NERSC-logo-color-transparent-edges.gi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8753" y="357657"/>
            <a:ext cx="1558661" cy="591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Straight Connector 13"/>
          <p:cNvCxnSpPr/>
          <p:nvPr userDrawn="1"/>
        </p:nvCxnSpPr>
        <p:spPr>
          <a:xfrm flipV="1">
            <a:off x="360342" y="1033027"/>
            <a:ext cx="8457072" cy="18814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4116656" y="6368805"/>
            <a:ext cx="925708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‹#›</a:t>
            </a:fld>
            <a:r>
              <a:rPr lang="en-US" smtClean="0"/>
              <a:t> -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239927" y="6368805"/>
            <a:ext cx="2864157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Footer Information</a:t>
            </a:r>
            <a:endParaRPr lang="en-US" dirty="0"/>
          </a:p>
        </p:txBody>
      </p:sp>
      <p:pic>
        <p:nvPicPr>
          <p:cNvPr id="5" name="Picture 1" descr="NERSC-logo-color-transparent-edges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8753" y="357657"/>
            <a:ext cx="1558661" cy="591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 flipV="1">
            <a:off x="360342" y="1033027"/>
            <a:ext cx="8457072" cy="18814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1" descr="NERSC-logo-color-transparent-edges.gi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8753" y="357657"/>
            <a:ext cx="1558661" cy="591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9"/>
          <p:cNvCxnSpPr/>
          <p:nvPr userDrawn="1"/>
        </p:nvCxnSpPr>
        <p:spPr>
          <a:xfrm flipV="1">
            <a:off x="360342" y="1033027"/>
            <a:ext cx="8457072" cy="18814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4116656" y="6368805"/>
            <a:ext cx="925708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‹#›</a:t>
            </a:fld>
            <a:r>
              <a:rPr lang="en-US" smtClean="0"/>
              <a:t> -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5239927" y="6368805"/>
            <a:ext cx="2864157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Footer Information</a:t>
            </a:r>
            <a:endParaRPr lang="en-US" dirty="0"/>
          </a:p>
        </p:txBody>
      </p:sp>
      <p:pic>
        <p:nvPicPr>
          <p:cNvPr id="4" name="Picture 1" descr="NERSC-logo-color-transparent-edges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8753" y="357657"/>
            <a:ext cx="1558661" cy="591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/>
        </p:nvCxnSpPr>
        <p:spPr>
          <a:xfrm flipV="1">
            <a:off x="360342" y="1033027"/>
            <a:ext cx="8457072" cy="18814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1" descr="NERSC-logo-color-transparent-edges.gi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8753" y="357657"/>
            <a:ext cx="1558661" cy="591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Connector 8"/>
          <p:cNvCxnSpPr/>
          <p:nvPr userDrawn="1"/>
        </p:nvCxnSpPr>
        <p:spPr>
          <a:xfrm flipV="1">
            <a:off x="360342" y="1033027"/>
            <a:ext cx="8457072" cy="18814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91171"/>
            <a:ext cx="3008313" cy="1030519"/>
          </a:xfrm>
        </p:spPr>
        <p:txBody>
          <a:bodyPr anchor="ctr" anchorCtr="0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191171"/>
            <a:ext cx="5111750" cy="493499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328798"/>
            <a:ext cx="3008313" cy="379736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4116656" y="6368805"/>
            <a:ext cx="925708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‹#›</a:t>
            </a:fld>
            <a:r>
              <a:rPr lang="en-US" smtClean="0"/>
              <a:t> -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5239927" y="6368805"/>
            <a:ext cx="2864157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Footer Information</a:t>
            </a:r>
            <a:endParaRPr lang="en-US" dirty="0"/>
          </a:p>
        </p:txBody>
      </p:sp>
      <p:pic>
        <p:nvPicPr>
          <p:cNvPr id="7" name="Picture 1" descr="NERSC-logo-color-transparent-edges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8753" y="357657"/>
            <a:ext cx="1558661" cy="591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" descr="NERSC-logo-color-transparent-edges.gi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8753" y="357657"/>
            <a:ext cx="1558661" cy="591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232047"/>
            <a:ext cx="5486400" cy="349552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>
          <a:xfrm>
            <a:off x="4116656" y="6368805"/>
            <a:ext cx="925708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‹#›</a:t>
            </a:fld>
            <a:r>
              <a:rPr lang="en-US" smtClean="0"/>
              <a:t> -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5239927" y="6368805"/>
            <a:ext cx="2864157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Footer Information</a:t>
            </a:r>
            <a:endParaRPr lang="en-US" dirty="0"/>
          </a:p>
        </p:txBody>
      </p:sp>
      <p:pic>
        <p:nvPicPr>
          <p:cNvPr id="7" name="Picture 1" descr="NERSC-logo-color-transparent-edges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8753" y="357657"/>
            <a:ext cx="1558661" cy="591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" descr="NERSC-logo-color-transparent-edges.gi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8753" y="357657"/>
            <a:ext cx="1558661" cy="591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0342" y="179868"/>
            <a:ext cx="6819032" cy="769479"/>
          </a:xfrm>
          <a:prstGeom prst="rect">
            <a:avLst/>
          </a:prstGeom>
        </p:spPr>
        <p:txBody>
          <a:bodyPr vert="horz" lIns="91440" tIns="0" rIns="91440" bIns="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8229600" cy="4830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5239927" y="6368805"/>
            <a:ext cx="28641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114766"/>
                </a:solidFill>
              </a:defRPr>
            </a:lvl1pPr>
          </a:lstStyle>
          <a:p>
            <a:r>
              <a:rPr lang="en-US" smtClean="0"/>
              <a:t>Footer Information</a:t>
            </a:r>
            <a:endParaRPr lang="en-US" dirty="0"/>
          </a:p>
        </p:txBody>
      </p:sp>
      <p:sp>
        <p:nvSpPr>
          <p:cNvPr id="18" name="Slide Number Placeholder 12"/>
          <p:cNvSpPr>
            <a:spLocks noGrp="1"/>
          </p:cNvSpPr>
          <p:nvPr>
            <p:ph type="sldNum" sz="quarter" idx="4"/>
          </p:nvPr>
        </p:nvSpPr>
        <p:spPr>
          <a:xfrm>
            <a:off x="4116656" y="6368805"/>
            <a:ext cx="9257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114766"/>
                </a:solidFill>
              </a:defRPr>
            </a:lvl1pPr>
          </a:lstStyle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‹#›</a:t>
            </a:fld>
            <a:r>
              <a:rPr lang="en-US" smtClean="0"/>
              <a:t> -</a:t>
            </a:r>
            <a:endParaRPr lang="en-US" dirty="0"/>
          </a:p>
        </p:txBody>
      </p:sp>
      <p:pic>
        <p:nvPicPr>
          <p:cNvPr id="9" name="Picture 10" descr="DOE LOGO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329"/>
          <a:stretch>
            <a:fillRect/>
          </a:stretch>
        </p:blipFill>
        <p:spPr bwMode="auto">
          <a:xfrm>
            <a:off x="247292" y="6277668"/>
            <a:ext cx="2209800" cy="50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1" descr="LBNL_Logo-Full.pn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7394" y="6277227"/>
            <a:ext cx="590020" cy="50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61" r:id="rId12"/>
    <p:sldLayoutId id="2147483662" r:id="rId13"/>
  </p:sldLayoutIdLst>
  <p:hf hdr="0" ftr="0"/>
  <p:txStyles>
    <p:titleStyle>
      <a:lvl1pPr marL="228600" indent="-228600" algn="l" defTabSz="457200" rtl="0" eaLnBrk="1" latinLnBrk="0" hangingPunct="1">
        <a:spcBef>
          <a:spcPct val="0"/>
        </a:spcBef>
        <a:buNone/>
        <a:defRPr sz="3200" b="0" i="0" u="none" kern="1200" cap="none">
          <a:solidFill>
            <a:schemeClr val="tx2"/>
          </a:solidFill>
          <a:latin typeface="Helvetica Neue Bold Condensed"/>
          <a:ea typeface="+mj-ea"/>
          <a:cs typeface="Helvetica Neue Bold Condense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chart" Target="../charts/char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5.jpg"/><Relationship Id="rId5" Type="http://schemas.openxmlformats.org/officeDocument/2006/relationships/image" Target="../media/image16.png"/><Relationship Id="rId6" Type="http://schemas.microsoft.com/office/2007/relationships/hdphoto" Target="../media/hdphoto1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2000" dirty="0" smtClean="0"/>
              <a:t>Brian Austin, Wahid </a:t>
            </a:r>
            <a:r>
              <a:rPr lang="en-US" sz="2000" dirty="0" err="1" smtClean="0"/>
              <a:t>Bhimji</a:t>
            </a:r>
            <a:r>
              <a:rPr lang="en-US" sz="2000" dirty="0" smtClean="0"/>
              <a:t>, Tina Butler, </a:t>
            </a:r>
            <a:br>
              <a:rPr lang="en-US" sz="2000" dirty="0" smtClean="0"/>
            </a:br>
            <a:r>
              <a:rPr lang="en-US" sz="2000" dirty="0" smtClean="0"/>
              <a:t>Jack </a:t>
            </a:r>
            <a:r>
              <a:rPr lang="en-US" sz="2000" dirty="0" err="1" smtClean="0"/>
              <a:t>Deslippe</a:t>
            </a:r>
            <a:r>
              <a:rPr lang="en-US" sz="2000" dirty="0" smtClean="0"/>
              <a:t>, Scott French,</a:t>
            </a:r>
            <a:r>
              <a:rPr lang="en-US" sz="2000" dirty="0"/>
              <a:t> </a:t>
            </a:r>
            <a:r>
              <a:rPr lang="en-US" sz="2000" dirty="0" smtClean="0"/>
              <a:t>Richard Gerber Douglas Jacobsen, Glenn K. Lockwood, Nicholas Wright,  </a:t>
            </a:r>
            <a:r>
              <a:rPr lang="en-US" sz="2000" dirty="0" err="1"/>
              <a:t>Z</a:t>
            </a:r>
            <a:r>
              <a:rPr lang="en-US" sz="2000" dirty="0" err="1" smtClean="0"/>
              <a:t>hengji</a:t>
            </a:r>
            <a:r>
              <a:rPr lang="en-US" sz="2000" dirty="0" smtClean="0"/>
              <a:t> Zhao</a:t>
            </a: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Tools and techniques towards a holistic understanding of I/O </a:t>
            </a:r>
            <a:r>
              <a:rPr lang="en-US" dirty="0" smtClean="0"/>
              <a:t>demands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1</a:t>
            </a:fld>
            <a:r>
              <a:rPr lang="en-US" smtClean="0"/>
              <a:t> -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 dirty="0" smtClean="0"/>
              <a:t>November 19,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059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Harder I/O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the effect of application interference on IO?</a:t>
            </a:r>
          </a:p>
          <a:p>
            <a:r>
              <a:rPr lang="en-US" dirty="0" smtClean="0"/>
              <a:t>How do workflows use and modify data across time and over multiple jobs?</a:t>
            </a:r>
          </a:p>
          <a:p>
            <a:r>
              <a:rPr lang="en-US" dirty="0" smtClean="0"/>
              <a:t>How can we manage the burst buffer as a new performance resource?</a:t>
            </a:r>
          </a:p>
          <a:p>
            <a:r>
              <a:rPr lang="en-US" dirty="0" smtClean="0"/>
              <a:t>How can we integrate with the surrounding ecosystem to facilitate new data modalities?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10</a:t>
            </a:fld>
            <a:r>
              <a:rPr lang="en-US" smtClean="0"/>
              <a:t> 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685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342" y="4450221"/>
            <a:ext cx="8499496" cy="149905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Full 2014 </a:t>
            </a:r>
            <a:r>
              <a:rPr lang="en-US" dirty="0"/>
              <a:t>Workload Analysis</a:t>
            </a:r>
            <a:br>
              <a:rPr lang="en-US" dirty="0"/>
            </a:br>
            <a:r>
              <a:rPr lang="en-US" dirty="0"/>
              <a:t>https://</a:t>
            </a:r>
            <a:r>
              <a:rPr lang="en-US" dirty="0" err="1"/>
              <a:t>www.nersc.gov</a:t>
            </a:r>
            <a:r>
              <a:rPr lang="en-US" dirty="0"/>
              <a:t>/research-and-development/apex</a:t>
            </a:r>
            <a:r>
              <a:rPr lang="en-US" dirty="0" smtClean="0"/>
              <a:t>/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2200" dirty="0" smtClean="0"/>
              <a:t>Ongoing work funded </a:t>
            </a:r>
            <a:r>
              <a:rPr lang="en-US" sz="2200" dirty="0"/>
              <a:t>by the DOE ASCR SSIO </a:t>
            </a:r>
            <a:r>
              <a:rPr lang="en-US" sz="2200" dirty="0" smtClean="0"/>
              <a:t>program</a:t>
            </a:r>
            <a:endParaRPr lang="en-US" sz="2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11</a:t>
            </a:fld>
            <a:r>
              <a:rPr lang="en-US" smtClean="0"/>
              <a:t> 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812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User-facing I/O analysis: Front-end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12</a:t>
            </a:fld>
            <a:r>
              <a:rPr lang="en-US" smtClean="0"/>
              <a:t> -</a:t>
            </a:r>
            <a:endParaRPr lang="en-US" dirty="0"/>
          </a:p>
        </p:txBody>
      </p:sp>
      <p:pic>
        <p:nvPicPr>
          <p:cNvPr id="5" name="Picture 4" descr="resizedimage600357-Screen-Shot-2014-06-24-at-2.54.40-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268760"/>
            <a:ext cx="7620000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072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User-facing I/O analysis: back-end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13</a:t>
            </a:fld>
            <a:r>
              <a:rPr lang="en-US" smtClean="0"/>
              <a:t> -</a:t>
            </a:r>
            <a:endParaRPr lang="en-US" dirty="0"/>
          </a:p>
        </p:txBody>
      </p:sp>
      <p:pic>
        <p:nvPicPr>
          <p:cNvPr id="7" name="Picture 6" descr="Screen Shot 2015-11-18 at 23.57.3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08" y="1131775"/>
            <a:ext cx="6264696" cy="483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965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NERSC_2014_Workload_by_Code.png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" r="12943" b="-68"/>
          <a:stretch/>
        </p:blipFill>
        <p:spPr>
          <a:xfrm>
            <a:off x="9981" y="1199167"/>
            <a:ext cx="6261191" cy="5178397"/>
          </a:xfrm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342" y="13447"/>
            <a:ext cx="6819032" cy="1011312"/>
          </a:xfrm>
        </p:spPr>
        <p:txBody>
          <a:bodyPr anchor="ctr">
            <a:noAutofit/>
          </a:bodyPr>
          <a:lstStyle/>
          <a:p>
            <a:r>
              <a:rPr lang="en-US" dirty="0" smtClean="0"/>
              <a:t>NERSC Workload Diversity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3900" y="1426901"/>
            <a:ext cx="3234559" cy="4800486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000" dirty="0" smtClean="0"/>
              <a:t>6,000 users</a:t>
            </a:r>
          </a:p>
          <a:p>
            <a:pPr marL="0" indent="0" algn="ctr">
              <a:buNone/>
            </a:pPr>
            <a:r>
              <a:rPr lang="en-US" sz="4000" dirty="0" smtClean="0"/>
              <a:t>850 projects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 algn="ctr">
              <a:buNone/>
            </a:pPr>
            <a:r>
              <a:rPr lang="en-US" sz="2200" dirty="0" smtClean="0"/>
              <a:t>10 codes = 45% of cycles</a:t>
            </a:r>
          </a:p>
          <a:p>
            <a:pPr marL="0" indent="0" algn="ctr">
              <a:buNone/>
            </a:pPr>
            <a:r>
              <a:rPr lang="en-US" sz="2200" dirty="0" smtClean="0"/>
              <a:t>25 codes = 66% of cycles</a:t>
            </a:r>
          </a:p>
          <a:p>
            <a:pPr marL="0" indent="0" algn="ctr">
              <a:buNone/>
            </a:pPr>
            <a:r>
              <a:rPr lang="en-US" sz="2200" dirty="0" smtClean="0"/>
              <a:t>50 codes = 80% of cycles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14</a:t>
            </a:fld>
            <a:r>
              <a:rPr lang="en-US" smtClean="0"/>
              <a:t> -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140421" y="1009947"/>
            <a:ext cx="49304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Applications on Hopper and Edison by hours used</a:t>
            </a:r>
          </a:p>
          <a:p>
            <a:pPr algn="ctr"/>
            <a:r>
              <a:rPr lang="en-US" dirty="0" smtClean="0"/>
              <a:t>January 2014 – December 2014</a:t>
            </a:r>
          </a:p>
        </p:txBody>
      </p:sp>
      <p:sp>
        <p:nvSpPr>
          <p:cNvPr id="6" name="Rectangle 5"/>
          <p:cNvSpPr/>
          <p:nvPr/>
        </p:nvSpPr>
        <p:spPr>
          <a:xfrm>
            <a:off x="5756303" y="5438902"/>
            <a:ext cx="328215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b="1" dirty="0"/>
              <a:t>"Other" &gt; 600 codes (20%)</a:t>
            </a:r>
          </a:p>
        </p:txBody>
      </p:sp>
    </p:spTree>
    <p:extLst>
      <p:ext uri="{BB962C8B-B14F-4D97-AF65-F5344CB8AC3E}">
        <p14:creationId xmlns:p14="http://schemas.microsoft.com/office/powerpoint/2010/main" val="3925054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causes performance variation?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smtClean="0"/>
              <a:t>- </a:t>
            </a:r>
            <a:fld id="{D174BAF6-F8F2-EF4F-936C-8DF63288C82F}" type="slidenum">
              <a:rPr lang="en-US" smtClean="0"/>
              <a:pPr/>
              <a:t>15</a:t>
            </a:fld>
            <a:r>
              <a:rPr lang="en-US" dirty="0" smtClean="0"/>
              <a:t> -</a:t>
            </a:r>
            <a:endParaRPr lang="en-US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888513"/>
              </p:ext>
            </p:extLst>
          </p:nvPr>
        </p:nvGraphicFramePr>
        <p:xfrm>
          <a:off x="-1" y="1120397"/>
          <a:ext cx="8875757" cy="49947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67760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Drill down through I/O stack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smtClean="0"/>
              <a:t>- </a:t>
            </a:r>
            <a:fld id="{D174BAF6-F8F2-EF4F-936C-8DF63288C82F}" type="slidenum">
              <a:rPr lang="en-US" smtClean="0"/>
              <a:pPr/>
              <a:t>16</a:t>
            </a:fld>
            <a:r>
              <a:rPr lang="en-US" dirty="0" smtClean="0"/>
              <a:t> -</a:t>
            </a:r>
            <a:endParaRPr lang="en-US" dirty="0"/>
          </a:p>
        </p:txBody>
      </p:sp>
      <p:pic>
        <p:nvPicPr>
          <p:cNvPr id="3" name="Picture 2" descr="ior-varia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834" y="2931338"/>
            <a:ext cx="6096166" cy="3437467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60342" y="1224258"/>
            <a:ext cx="5363125" cy="3901571"/>
            <a:chOff x="1393231" y="1296962"/>
            <a:chExt cx="5363125" cy="3901571"/>
          </a:xfrm>
        </p:grpSpPr>
        <p:pic>
          <p:nvPicPr>
            <p:cNvPr id="4" name="Picture 3" descr="lmt-6hr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3231" y="1296962"/>
              <a:ext cx="3649133" cy="248120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1" name="TextBox 10"/>
            <p:cNvSpPr txBox="1"/>
            <p:nvPr/>
          </p:nvSpPr>
          <p:spPr>
            <a:xfrm>
              <a:off x="2150533" y="2161063"/>
              <a:ext cx="25165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Backend transfers (LMT)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H="1" flipV="1">
              <a:off x="5042365" y="3778165"/>
              <a:ext cx="1713991" cy="142036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465746" y="3593932"/>
            <a:ext cx="5257721" cy="2554901"/>
            <a:chOff x="465746" y="3102865"/>
            <a:chExt cx="5257721" cy="2554901"/>
          </a:xfrm>
        </p:grpSpPr>
        <p:pic>
          <p:nvPicPr>
            <p:cNvPr id="6" name="Picture 5" descr="lscreate-6h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46" y="3102865"/>
              <a:ext cx="3752344" cy="255490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2" name="TextBox 11"/>
            <p:cNvSpPr txBox="1"/>
            <p:nvPr/>
          </p:nvSpPr>
          <p:spPr>
            <a:xfrm>
              <a:off x="965053" y="3988431"/>
              <a:ext cx="30444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/>
                <a:t>Front-end metadata response</a:t>
              </a:r>
              <a:br>
                <a:rPr lang="en-US" b="1" dirty="0" smtClean="0"/>
              </a:br>
              <a:r>
                <a:rPr lang="en-US" b="1" dirty="0" smtClean="0"/>
                <a:t>(probes)</a:t>
              </a:r>
            </a:p>
          </p:txBody>
        </p:sp>
        <p:cxnSp>
          <p:nvCxnSpPr>
            <p:cNvPr id="15" name="Straight Arrow Connector 14"/>
            <p:cNvCxnSpPr>
              <a:endCxn id="6" idx="3"/>
            </p:cNvCxnSpPr>
            <p:nvPr/>
          </p:nvCxnSpPr>
          <p:spPr>
            <a:xfrm flipH="1" flipV="1">
              <a:off x="4218090" y="4380316"/>
              <a:ext cx="1505377" cy="25444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3373436" y="1111308"/>
            <a:ext cx="3808012" cy="4014521"/>
            <a:chOff x="3373436" y="1111308"/>
            <a:chExt cx="3808012" cy="4014521"/>
          </a:xfrm>
        </p:grpSpPr>
        <p:pic>
          <p:nvPicPr>
            <p:cNvPr id="20" name="Picture 19" descr="lmt-mds-6hr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3436" y="1111308"/>
              <a:ext cx="3808012" cy="258923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cxnSp>
          <p:nvCxnSpPr>
            <p:cNvPr id="23" name="Straight Arrow Connector 22"/>
            <p:cNvCxnSpPr>
              <a:endCxn id="20" idx="2"/>
            </p:cNvCxnSpPr>
            <p:nvPr/>
          </p:nvCxnSpPr>
          <p:spPr>
            <a:xfrm flipH="1" flipV="1">
              <a:off x="5277442" y="3700539"/>
              <a:ext cx="446025" cy="142529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4338009" y="1442028"/>
              <a:ext cx="24963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/>
                <a:t>Back-end metadata rate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5595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" name="Picture 4" descr="hopper1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009" b="27404"/>
            <a:stretch/>
          </p:blipFill>
          <p:spPr>
            <a:xfrm>
              <a:off x="0" y="0"/>
              <a:ext cx="9144000" cy="2580265"/>
            </a:xfrm>
            <a:prstGeom prst="rect">
              <a:avLst/>
            </a:prstGeom>
          </p:spPr>
        </p:pic>
        <p:pic>
          <p:nvPicPr>
            <p:cNvPr id="9" name="Picture 8" descr="Edison-system.pdf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386" b="26032"/>
            <a:stretch/>
          </p:blipFill>
          <p:spPr>
            <a:xfrm>
              <a:off x="0" y="2377065"/>
              <a:ext cx="9144000" cy="2523066"/>
            </a:xfrm>
            <a:prstGeom prst="rect">
              <a:avLst/>
            </a:prstGeom>
          </p:spPr>
        </p:pic>
        <p:pic>
          <p:nvPicPr>
            <p:cNvPr id="10" name="Picture 9" descr="cori-dedication1.jpg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395" b="38685"/>
            <a:stretch/>
          </p:blipFill>
          <p:spPr>
            <a:xfrm>
              <a:off x="0" y="4600330"/>
              <a:ext cx="9144000" cy="2257670"/>
            </a:xfrm>
            <a:prstGeom prst="rect">
              <a:avLst/>
            </a:prstGeom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2</a:t>
            </a:fld>
            <a:r>
              <a:rPr lang="en-US" smtClean="0"/>
              <a:t> -</a:t>
            </a:r>
            <a:endParaRPr lang="en-US" dirty="0"/>
          </a:p>
        </p:txBody>
      </p:sp>
      <p:graphicFrame>
        <p:nvGraphicFramePr>
          <p:cNvPr id="12" name="Shape 337"/>
          <p:cNvGraphicFramePr/>
          <p:nvPr>
            <p:extLst>
              <p:ext uri="{D42A27DB-BD31-4B8C-83A1-F6EECF244321}">
                <p14:modId xmlns:p14="http://schemas.microsoft.com/office/powerpoint/2010/main" val="1180399147"/>
              </p:ext>
            </p:extLst>
          </p:nvPr>
        </p:nvGraphicFramePr>
        <p:xfrm>
          <a:off x="548524" y="2377065"/>
          <a:ext cx="8339518" cy="219444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389068"/>
                <a:gridCol w="1459725"/>
                <a:gridCol w="1596984"/>
                <a:gridCol w="1472774"/>
                <a:gridCol w="1420967"/>
              </a:tblGrid>
              <a:tr h="381000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rPr lang="en-US" sz="2400" dirty="0" smtClean="0"/>
                        <a:t>Filesystem</a:t>
                      </a:r>
                      <a:endParaRPr lang="en-US" sz="24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buNone/>
                      </a:pPr>
                      <a:r>
                        <a:rPr lang="en-US" sz="2400" dirty="0"/>
                        <a:t>/scratch1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buNone/>
                      </a:pPr>
                      <a:r>
                        <a:rPr lang="en-US" sz="2400" dirty="0"/>
                        <a:t>/scratch2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buNone/>
                      </a:pPr>
                      <a:r>
                        <a:rPr lang="en-US" sz="2400" dirty="0"/>
                        <a:t>/scratch3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buNone/>
                      </a:pPr>
                      <a:r>
                        <a:rPr lang="en-US" sz="2400" b="1" dirty="0"/>
                        <a:t>Total</a:t>
                      </a:r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rPr lang="en-US" sz="2400" dirty="0" smtClean="0"/>
                        <a:t>Capacity</a:t>
                      </a:r>
                      <a:endParaRPr lang="en-US" sz="2400" dirty="0"/>
                    </a:p>
                  </a:txBody>
                  <a:tcPr marL="91425" marR="91425" marT="91425" marB="91425">
                    <a:solidFill>
                      <a:schemeClr val="tx2">
                        <a:lumMod val="20000"/>
                        <a:lumOff val="80000"/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buNone/>
                      </a:pPr>
                      <a:r>
                        <a:rPr lang="en-US" sz="2400" dirty="0" smtClean="0"/>
                        <a:t>2.1 PB</a:t>
                      </a:r>
                      <a:endParaRPr lang="en-US" sz="2400" dirty="0"/>
                    </a:p>
                  </a:txBody>
                  <a:tcPr marL="91425" marR="91425" marT="91425" marB="91425">
                    <a:solidFill>
                      <a:schemeClr val="tx2">
                        <a:lumMod val="20000"/>
                        <a:lumOff val="80000"/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buNone/>
                      </a:pPr>
                      <a:r>
                        <a:rPr lang="en-US" sz="2400" dirty="0" smtClean="0"/>
                        <a:t>2.1 PB</a:t>
                      </a:r>
                      <a:endParaRPr lang="en-US" sz="2400" dirty="0"/>
                    </a:p>
                  </a:txBody>
                  <a:tcPr marL="91425" marR="91425" marT="91425" marB="91425">
                    <a:solidFill>
                      <a:schemeClr val="tx2">
                        <a:lumMod val="20000"/>
                        <a:lumOff val="80000"/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buNone/>
                      </a:pPr>
                      <a:r>
                        <a:rPr lang="en-US" sz="2400" dirty="0" smtClean="0"/>
                        <a:t>3.2 PB</a:t>
                      </a:r>
                      <a:endParaRPr lang="en-US" sz="2400" dirty="0"/>
                    </a:p>
                  </a:txBody>
                  <a:tcPr marL="91425" marR="91425" marT="91425" marB="91425">
                    <a:solidFill>
                      <a:schemeClr val="tx2">
                        <a:lumMod val="20000"/>
                        <a:lumOff val="80000"/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buNone/>
                      </a:pPr>
                      <a:r>
                        <a:rPr lang="en-US" sz="2400" b="1" dirty="0" smtClean="0"/>
                        <a:t>7.4 PB</a:t>
                      </a:r>
                      <a:endParaRPr lang="en-US" sz="2400" b="1" dirty="0"/>
                    </a:p>
                  </a:txBody>
                  <a:tcPr marL="91425" marR="91425" marT="91425" marB="91425">
                    <a:solidFill>
                      <a:schemeClr val="tx2">
                        <a:lumMod val="20000"/>
                        <a:lumOff val="80000"/>
                        <a:alpha val="83000"/>
                      </a:schemeClr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rtl="0">
                        <a:spcBef>
                          <a:spcPts val="0"/>
                        </a:spcBef>
                        <a:buNone/>
                      </a:pPr>
                      <a:r>
                        <a:rPr lang="en-US" sz="2400" dirty="0" smtClean="0"/>
                        <a:t>Bandwidth</a:t>
                      </a:r>
                      <a:endParaRPr lang="en-US" sz="2400" dirty="0"/>
                    </a:p>
                  </a:txBody>
                  <a:tcPr marL="91425" marR="91425" marT="91425" marB="91425">
                    <a:solidFill>
                      <a:schemeClr val="tx2">
                        <a:lumMod val="20000"/>
                        <a:lumOff val="80000"/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2400" dirty="0" smtClean="0"/>
                        <a:t>48 GB/s</a:t>
                      </a:r>
                      <a:endParaRPr lang="en-US" sz="2400" dirty="0"/>
                    </a:p>
                  </a:txBody>
                  <a:tcPr marL="91425" marR="91425" marT="91425" marB="91425">
                    <a:solidFill>
                      <a:schemeClr val="tx2">
                        <a:lumMod val="20000"/>
                        <a:lumOff val="80000"/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2400" dirty="0" smtClean="0"/>
                        <a:t>48 GB/s</a:t>
                      </a:r>
                      <a:endParaRPr lang="en-US" sz="2400" dirty="0"/>
                    </a:p>
                  </a:txBody>
                  <a:tcPr marL="91425" marR="91425" marT="91425" marB="91425">
                    <a:solidFill>
                      <a:schemeClr val="tx2">
                        <a:lumMod val="20000"/>
                        <a:lumOff val="80000"/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2400" dirty="0" smtClean="0"/>
                        <a:t>72 GB/s</a:t>
                      </a:r>
                      <a:endParaRPr lang="en-US" sz="2400" dirty="0"/>
                    </a:p>
                  </a:txBody>
                  <a:tcPr marL="91425" marR="91425" marT="91425" marB="91425">
                    <a:solidFill>
                      <a:schemeClr val="tx2">
                        <a:lumMod val="20000"/>
                        <a:lumOff val="80000"/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2400" b="1" dirty="0" smtClean="0"/>
                        <a:t>168 GB/s</a:t>
                      </a:r>
                      <a:endParaRPr sz="2400" b="1" dirty="0"/>
                    </a:p>
                  </a:txBody>
                  <a:tcPr marL="91425" marR="91425" marT="91425" marB="91425">
                    <a:solidFill>
                      <a:schemeClr val="tx2">
                        <a:lumMod val="20000"/>
                        <a:lumOff val="80000"/>
                        <a:alpha val="83000"/>
                      </a:schemeClr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rtl="0">
                        <a:spcBef>
                          <a:spcPts val="0"/>
                        </a:spcBef>
                        <a:buNone/>
                      </a:pPr>
                      <a:r>
                        <a:rPr lang="en-US" sz="2400" dirty="0" err="1" smtClean="0"/>
                        <a:t>OSSes</a:t>
                      </a:r>
                      <a:endParaRPr lang="en-US" sz="2400" dirty="0"/>
                    </a:p>
                  </a:txBody>
                  <a:tcPr marL="91425" marR="91425" marT="91425" marB="91425">
                    <a:solidFill>
                      <a:schemeClr val="tx2">
                        <a:lumMod val="20000"/>
                        <a:lumOff val="80000"/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2400" dirty="0" smtClean="0"/>
                        <a:t>24</a:t>
                      </a:r>
                      <a:endParaRPr lang="en-US" sz="2400" dirty="0"/>
                    </a:p>
                  </a:txBody>
                  <a:tcPr marL="91425" marR="91425" marT="91425" marB="91425">
                    <a:solidFill>
                      <a:schemeClr val="tx2">
                        <a:lumMod val="20000"/>
                        <a:lumOff val="80000"/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2400" dirty="0" smtClean="0"/>
                        <a:t>24</a:t>
                      </a:r>
                      <a:endParaRPr lang="en-US" sz="2400" dirty="0"/>
                    </a:p>
                  </a:txBody>
                  <a:tcPr marL="91425" marR="91425" marT="91425" marB="91425">
                    <a:solidFill>
                      <a:schemeClr val="tx2">
                        <a:lumMod val="20000"/>
                        <a:lumOff val="80000"/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2400" dirty="0" smtClean="0"/>
                        <a:t>36</a:t>
                      </a:r>
                      <a:endParaRPr lang="en-US" sz="2400" dirty="0"/>
                    </a:p>
                  </a:txBody>
                  <a:tcPr marL="91425" marR="91425" marT="91425" marB="91425">
                    <a:solidFill>
                      <a:schemeClr val="tx2">
                        <a:lumMod val="20000"/>
                        <a:lumOff val="80000"/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2400" b="1" dirty="0" smtClean="0"/>
                        <a:t>84</a:t>
                      </a:r>
                      <a:endParaRPr sz="2400" b="1" dirty="0"/>
                    </a:p>
                  </a:txBody>
                  <a:tcPr marL="91425" marR="91425" marT="91425" marB="91425">
                    <a:solidFill>
                      <a:schemeClr val="tx2">
                        <a:lumMod val="20000"/>
                        <a:lumOff val="80000"/>
                        <a:alpha val="83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Shape 337"/>
          <p:cNvGraphicFramePr/>
          <p:nvPr>
            <p:extLst>
              <p:ext uri="{D42A27DB-BD31-4B8C-83A1-F6EECF244321}">
                <p14:modId xmlns:p14="http://schemas.microsoft.com/office/powerpoint/2010/main" val="564372749"/>
              </p:ext>
            </p:extLst>
          </p:nvPr>
        </p:nvGraphicFramePr>
        <p:xfrm>
          <a:off x="1896533" y="36734"/>
          <a:ext cx="6991509" cy="2340332"/>
        </p:xfrm>
        <a:graphic>
          <a:graphicData uri="http://schemas.openxmlformats.org/drawingml/2006/table">
            <a:tbl>
              <a:tblPr firstRow="1">
                <a:tableStyleId>{00A15C55-8517-42AA-B614-E9B94910E393}</a:tableStyleId>
              </a:tblPr>
              <a:tblGrid>
                <a:gridCol w="2432476"/>
                <a:gridCol w="1486247"/>
                <a:gridCol w="1635411"/>
                <a:gridCol w="1437375"/>
              </a:tblGrid>
              <a:tr h="585083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rPr lang="en-US" sz="2400" dirty="0" smtClean="0"/>
                        <a:t>Filesystem</a:t>
                      </a:r>
                      <a:endParaRPr lang="en-US" sz="24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buNone/>
                      </a:pPr>
                      <a:r>
                        <a:rPr lang="en-US" sz="2400" dirty="0"/>
                        <a:t>/</a:t>
                      </a:r>
                      <a:r>
                        <a:rPr lang="en-US" sz="2400" dirty="0" smtClean="0"/>
                        <a:t>scratch</a:t>
                      </a:r>
                      <a:endParaRPr lang="en-US" sz="24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buNone/>
                      </a:pPr>
                      <a:r>
                        <a:rPr lang="en-US" sz="2400" dirty="0"/>
                        <a:t>/scratch2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buNone/>
                      </a:pPr>
                      <a:r>
                        <a:rPr lang="en-US" sz="2400" b="1" dirty="0"/>
                        <a:t>Total</a:t>
                      </a:r>
                    </a:p>
                  </a:txBody>
                  <a:tcPr marL="91425" marR="91425" marT="91425" marB="91425"/>
                </a:tc>
              </a:tr>
              <a:tr h="585083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rPr lang="en-US" sz="2400" dirty="0" smtClean="0"/>
                        <a:t>Capacity</a:t>
                      </a:r>
                      <a:endParaRPr lang="en-US" sz="2400" dirty="0"/>
                    </a:p>
                  </a:txBody>
                  <a:tcPr marL="91425" marR="91425" marT="91425" marB="91425">
                    <a:solidFill>
                      <a:schemeClr val="accent4">
                        <a:lumMod val="20000"/>
                        <a:lumOff val="80000"/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buNone/>
                      </a:pPr>
                      <a:r>
                        <a:rPr lang="en-US" sz="2400" dirty="0" smtClean="0"/>
                        <a:t>1.1 PB</a:t>
                      </a:r>
                      <a:endParaRPr lang="en-US" sz="2400" dirty="0"/>
                    </a:p>
                  </a:txBody>
                  <a:tcPr marL="91425" marR="91425" marT="91425" marB="91425">
                    <a:solidFill>
                      <a:schemeClr val="accent4">
                        <a:lumMod val="20000"/>
                        <a:lumOff val="80000"/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buNone/>
                      </a:pPr>
                      <a:r>
                        <a:rPr lang="en-US" sz="2400" dirty="0" smtClean="0"/>
                        <a:t>1.1 PB</a:t>
                      </a:r>
                      <a:endParaRPr lang="en-US" sz="2400" dirty="0"/>
                    </a:p>
                  </a:txBody>
                  <a:tcPr marL="91425" marR="91425" marT="91425" marB="91425">
                    <a:solidFill>
                      <a:schemeClr val="accent4">
                        <a:lumMod val="20000"/>
                        <a:lumOff val="80000"/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buNone/>
                      </a:pPr>
                      <a:r>
                        <a:rPr lang="en-US" sz="2400" b="1" dirty="0" smtClean="0"/>
                        <a:t>2.2 PB</a:t>
                      </a:r>
                      <a:endParaRPr lang="en-US" sz="2400" b="1" dirty="0"/>
                    </a:p>
                  </a:txBody>
                  <a:tcPr marL="91425" marR="91425" marT="91425" marB="91425">
                    <a:solidFill>
                      <a:schemeClr val="accent4">
                        <a:lumMod val="20000"/>
                        <a:lumOff val="80000"/>
                        <a:alpha val="83000"/>
                      </a:schemeClr>
                    </a:solidFill>
                  </a:tcPr>
                </a:tc>
              </a:tr>
              <a:tr h="585083">
                <a:tc>
                  <a:txBody>
                    <a:bodyPr/>
                    <a:lstStyle/>
                    <a:p>
                      <a:pPr rtl="0">
                        <a:spcBef>
                          <a:spcPts val="0"/>
                        </a:spcBef>
                        <a:buNone/>
                      </a:pPr>
                      <a:r>
                        <a:rPr lang="en-US" sz="2400" dirty="0" smtClean="0"/>
                        <a:t>Bandwidth</a:t>
                      </a:r>
                      <a:endParaRPr lang="en-US" sz="2400" dirty="0"/>
                    </a:p>
                  </a:txBody>
                  <a:tcPr marL="91425" marR="91425" marT="91425" marB="91425">
                    <a:solidFill>
                      <a:schemeClr val="accent4">
                        <a:lumMod val="20000"/>
                        <a:lumOff val="80000"/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2400" dirty="0" smtClean="0"/>
                        <a:t>35 GB/s</a:t>
                      </a:r>
                      <a:endParaRPr lang="en-US" sz="2400" dirty="0"/>
                    </a:p>
                  </a:txBody>
                  <a:tcPr marL="91425" marR="91425" marT="91425" marB="91425">
                    <a:solidFill>
                      <a:schemeClr val="accent4">
                        <a:lumMod val="20000"/>
                        <a:lumOff val="80000"/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2400" dirty="0" smtClean="0"/>
                        <a:t>35 GB/s</a:t>
                      </a:r>
                      <a:endParaRPr lang="en-US" sz="2400" dirty="0"/>
                    </a:p>
                  </a:txBody>
                  <a:tcPr marL="91425" marR="91425" marT="91425" marB="91425">
                    <a:solidFill>
                      <a:schemeClr val="accent4">
                        <a:lumMod val="20000"/>
                        <a:lumOff val="80000"/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2400" b="1" dirty="0" smtClean="0"/>
                        <a:t>70 GB/s</a:t>
                      </a:r>
                      <a:endParaRPr sz="2400" b="1" dirty="0"/>
                    </a:p>
                  </a:txBody>
                  <a:tcPr marL="91425" marR="91425" marT="91425" marB="91425">
                    <a:solidFill>
                      <a:schemeClr val="accent4">
                        <a:lumMod val="20000"/>
                        <a:lumOff val="80000"/>
                        <a:alpha val="83000"/>
                      </a:schemeClr>
                    </a:solidFill>
                  </a:tcPr>
                </a:tc>
              </a:tr>
              <a:tr h="585083">
                <a:tc>
                  <a:txBody>
                    <a:bodyPr/>
                    <a:lstStyle/>
                    <a:p>
                      <a:pPr rtl="0">
                        <a:spcBef>
                          <a:spcPts val="0"/>
                        </a:spcBef>
                        <a:buNone/>
                      </a:pPr>
                      <a:r>
                        <a:rPr lang="en-US" sz="2400" dirty="0" err="1" smtClean="0"/>
                        <a:t>OSSes</a:t>
                      </a:r>
                      <a:endParaRPr lang="en-US" sz="2400" dirty="0"/>
                    </a:p>
                  </a:txBody>
                  <a:tcPr marL="91425" marR="91425" marT="91425" marB="91425">
                    <a:solidFill>
                      <a:schemeClr val="accent4">
                        <a:lumMod val="20000"/>
                        <a:lumOff val="80000"/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2400" dirty="0" smtClean="0"/>
                        <a:t>26</a:t>
                      </a:r>
                      <a:endParaRPr lang="en-US" sz="2400" dirty="0"/>
                    </a:p>
                  </a:txBody>
                  <a:tcPr marL="91425" marR="91425" marT="91425" marB="91425">
                    <a:solidFill>
                      <a:schemeClr val="accent4">
                        <a:lumMod val="20000"/>
                        <a:lumOff val="80000"/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2400" dirty="0" smtClean="0"/>
                        <a:t>26</a:t>
                      </a:r>
                      <a:endParaRPr lang="en-US" sz="2400" dirty="0"/>
                    </a:p>
                  </a:txBody>
                  <a:tcPr marL="91425" marR="91425" marT="91425" marB="91425">
                    <a:solidFill>
                      <a:schemeClr val="accent4">
                        <a:lumMod val="20000"/>
                        <a:lumOff val="80000"/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2400" b="1" dirty="0" smtClean="0"/>
                        <a:t>52</a:t>
                      </a:r>
                      <a:endParaRPr sz="2400" b="1" dirty="0"/>
                    </a:p>
                  </a:txBody>
                  <a:tcPr marL="91425" marR="91425" marT="91425" marB="91425">
                    <a:solidFill>
                      <a:schemeClr val="accent4">
                        <a:lumMod val="20000"/>
                        <a:lumOff val="80000"/>
                        <a:alpha val="83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Shape 337"/>
          <p:cNvGraphicFramePr/>
          <p:nvPr>
            <p:extLst>
              <p:ext uri="{D42A27DB-BD31-4B8C-83A1-F6EECF244321}">
                <p14:modId xmlns:p14="http://schemas.microsoft.com/office/powerpoint/2010/main" val="1990435121"/>
              </p:ext>
            </p:extLst>
          </p:nvPr>
        </p:nvGraphicFramePr>
        <p:xfrm>
          <a:off x="3098800" y="4607223"/>
          <a:ext cx="5789242" cy="2194440"/>
        </p:xfrm>
        <a:graphic>
          <a:graphicData uri="http://schemas.openxmlformats.org/drawingml/2006/table">
            <a:tbl>
              <a:tblPr firstRow="1">
                <a:tableStyleId>{F5AB1C69-6EDB-4FF4-983F-18BD219EF322}</a:tableStyleId>
              </a:tblPr>
              <a:tblGrid>
                <a:gridCol w="2742350"/>
                <a:gridCol w="1523446"/>
                <a:gridCol w="1523446"/>
              </a:tblGrid>
              <a:tr h="381000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rPr lang="en-US" sz="2400" dirty="0" smtClean="0"/>
                        <a:t>Filesystem</a:t>
                      </a:r>
                      <a:endParaRPr lang="en-US" sz="24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buNone/>
                      </a:pPr>
                      <a:r>
                        <a:rPr lang="en-US" sz="2400" b="1" dirty="0" err="1" smtClean="0"/>
                        <a:t>DataWarp</a:t>
                      </a:r>
                      <a:endParaRPr lang="en-US" sz="2400" b="1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buNone/>
                      </a:pPr>
                      <a:r>
                        <a:rPr lang="en-US" sz="2400" b="1" dirty="0" smtClean="0"/>
                        <a:t>/</a:t>
                      </a:r>
                      <a:r>
                        <a:rPr lang="en-US" sz="2400" b="1" dirty="0" err="1" smtClean="0"/>
                        <a:t>cscratch</a:t>
                      </a:r>
                      <a:endParaRPr lang="en-US" sz="2400" b="1" dirty="0"/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rPr lang="en-US" sz="2400" dirty="0" smtClean="0"/>
                        <a:t>Capacity</a:t>
                      </a:r>
                      <a:endParaRPr lang="en-US" sz="2400" dirty="0"/>
                    </a:p>
                  </a:txBody>
                  <a:tcPr marL="91425" marR="91425" marT="91425" marB="91425">
                    <a:solidFill>
                      <a:schemeClr val="accent3">
                        <a:lumMod val="20000"/>
                        <a:lumOff val="80000"/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buNone/>
                      </a:pPr>
                      <a:r>
                        <a:rPr lang="en-US" sz="2400" b="1" dirty="0" smtClean="0"/>
                        <a:t>~0.75 PB</a:t>
                      </a:r>
                      <a:endParaRPr lang="en-US" sz="2400" b="1" dirty="0"/>
                    </a:p>
                  </a:txBody>
                  <a:tcPr marL="91425" marR="91425" marT="91425" marB="91425">
                    <a:solidFill>
                      <a:schemeClr val="accent3">
                        <a:lumMod val="20000"/>
                        <a:lumOff val="80000"/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buNone/>
                      </a:pPr>
                      <a:r>
                        <a:rPr lang="en-US" sz="2400" b="1" dirty="0" smtClean="0"/>
                        <a:t>28.5 PB</a:t>
                      </a:r>
                      <a:endParaRPr lang="en-US" sz="2400" b="1" dirty="0"/>
                    </a:p>
                  </a:txBody>
                  <a:tcPr marL="91425" marR="91425" marT="91425" marB="91425">
                    <a:solidFill>
                      <a:schemeClr val="accent3">
                        <a:lumMod val="20000"/>
                        <a:lumOff val="80000"/>
                        <a:alpha val="83000"/>
                      </a:schemeClr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rtl="0">
                        <a:spcBef>
                          <a:spcPts val="0"/>
                        </a:spcBef>
                        <a:buNone/>
                      </a:pPr>
                      <a:r>
                        <a:rPr lang="en-US" sz="2400" dirty="0" smtClean="0"/>
                        <a:t>Bandwidth</a:t>
                      </a:r>
                      <a:endParaRPr lang="en-US" sz="2400" dirty="0"/>
                    </a:p>
                  </a:txBody>
                  <a:tcPr marL="91425" marR="91425" marT="91425" marB="91425">
                    <a:solidFill>
                      <a:schemeClr val="accent3">
                        <a:lumMod val="20000"/>
                        <a:lumOff val="80000"/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2400" b="1" dirty="0" smtClean="0"/>
                        <a:t>~750 GB/s</a:t>
                      </a:r>
                      <a:endParaRPr sz="2400" b="1" dirty="0"/>
                    </a:p>
                  </a:txBody>
                  <a:tcPr marL="91425" marR="91425" marT="91425" marB="91425">
                    <a:solidFill>
                      <a:schemeClr val="accent3">
                        <a:lumMod val="20000"/>
                        <a:lumOff val="80000"/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2400" b="1" dirty="0" smtClean="0"/>
                        <a:t>744 GB/s</a:t>
                      </a:r>
                      <a:endParaRPr sz="2400" b="1" dirty="0"/>
                    </a:p>
                  </a:txBody>
                  <a:tcPr marL="91425" marR="91425" marT="91425" marB="91425">
                    <a:solidFill>
                      <a:schemeClr val="accent3">
                        <a:lumMod val="20000"/>
                        <a:lumOff val="80000"/>
                        <a:alpha val="83000"/>
                      </a:schemeClr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rtl="0">
                        <a:spcBef>
                          <a:spcPts val="0"/>
                        </a:spcBef>
                        <a:buNone/>
                      </a:pPr>
                      <a:r>
                        <a:rPr lang="en-US" sz="2400" dirty="0" err="1" smtClean="0"/>
                        <a:t>OSSes</a:t>
                      </a:r>
                      <a:endParaRPr lang="en-US" sz="2400" dirty="0"/>
                    </a:p>
                  </a:txBody>
                  <a:tcPr marL="91425" marR="91425" marT="91425" marB="91425">
                    <a:solidFill>
                      <a:schemeClr val="accent3">
                        <a:lumMod val="20000"/>
                        <a:lumOff val="80000"/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spcBef>
                          <a:spcPts val="0"/>
                        </a:spcBef>
                        <a:buNone/>
                      </a:pPr>
                      <a:endParaRPr sz="2400" b="1" dirty="0"/>
                    </a:p>
                  </a:txBody>
                  <a:tcPr marL="91425" marR="91425" marT="91425" marB="91425">
                    <a:solidFill>
                      <a:schemeClr val="accent3">
                        <a:lumMod val="20000"/>
                        <a:lumOff val="80000"/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2400" b="1" dirty="0" smtClean="0"/>
                        <a:t>248</a:t>
                      </a:r>
                      <a:endParaRPr sz="2400" b="1" dirty="0"/>
                    </a:p>
                  </a:txBody>
                  <a:tcPr marL="91425" marR="91425" marT="91425" marB="91425">
                    <a:solidFill>
                      <a:schemeClr val="accent3">
                        <a:lumMod val="20000"/>
                        <a:lumOff val="80000"/>
                        <a:alpha val="83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4291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arallelogram 142"/>
          <p:cNvSpPr/>
          <p:nvPr/>
        </p:nvSpPr>
        <p:spPr>
          <a:xfrm rot="10800000">
            <a:off x="-1" y="4937665"/>
            <a:ext cx="9144000" cy="1091039"/>
          </a:xfrm>
          <a:prstGeom prst="parallelogram">
            <a:avLst>
              <a:gd name="adj" fmla="val 94842"/>
            </a:avLst>
          </a:prstGeom>
          <a:solidFill>
            <a:schemeClr val="bg1">
              <a:lumMod val="9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NERSC's Current Monitoring Framework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3</a:t>
            </a:fld>
            <a:r>
              <a:rPr lang="en-US" smtClean="0"/>
              <a:t> -</a:t>
            </a:r>
            <a:endParaRPr lang="en-US" dirty="0"/>
          </a:p>
        </p:txBody>
      </p:sp>
      <p:grpSp>
        <p:nvGrpSpPr>
          <p:cNvPr id="146" name="Group 145"/>
          <p:cNvGrpSpPr/>
          <p:nvPr/>
        </p:nvGrpSpPr>
        <p:grpSpPr>
          <a:xfrm>
            <a:off x="954973" y="1587413"/>
            <a:ext cx="2424305" cy="1944873"/>
            <a:chOff x="650173" y="1587413"/>
            <a:chExt cx="2424305" cy="1944873"/>
          </a:xfrm>
        </p:grpSpPr>
        <p:grpSp>
          <p:nvGrpSpPr>
            <p:cNvPr id="44" name="Group 43"/>
            <p:cNvGrpSpPr/>
            <p:nvPr/>
          </p:nvGrpSpPr>
          <p:grpSpPr>
            <a:xfrm>
              <a:off x="650173" y="1587413"/>
              <a:ext cx="1967105" cy="1487673"/>
              <a:chOff x="650173" y="1587413"/>
              <a:chExt cx="2571647" cy="1944873"/>
            </a:xfrm>
          </p:grpSpPr>
          <p:cxnSp>
            <p:nvCxnSpPr>
              <p:cNvPr id="22" name="Straight Connector 21"/>
              <p:cNvCxnSpPr>
                <a:stCxn id="17" idx="1"/>
                <a:endCxn id="5" idx="3"/>
              </p:cNvCxnSpPr>
              <p:nvPr/>
            </p:nvCxnSpPr>
            <p:spPr>
              <a:xfrm flipH="1">
                <a:off x="1179383" y="1768832"/>
                <a:ext cx="1513227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>
                <a:stCxn id="18" idx="1"/>
                <a:endCxn id="6" idx="3"/>
              </p:cNvCxnSpPr>
              <p:nvPr/>
            </p:nvCxnSpPr>
            <p:spPr>
              <a:xfrm flipH="1">
                <a:off x="1179383" y="2284069"/>
                <a:ext cx="1513227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>
                <a:stCxn id="19" idx="1"/>
                <a:endCxn id="7" idx="3"/>
              </p:cNvCxnSpPr>
              <p:nvPr/>
            </p:nvCxnSpPr>
            <p:spPr>
              <a:xfrm flipH="1">
                <a:off x="1179383" y="2830760"/>
                <a:ext cx="1513227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>
                <a:stCxn id="20" idx="1"/>
                <a:endCxn id="8" idx="3"/>
              </p:cNvCxnSpPr>
              <p:nvPr/>
            </p:nvCxnSpPr>
            <p:spPr>
              <a:xfrm flipH="1">
                <a:off x="1179383" y="3345997"/>
                <a:ext cx="1513227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>
                <a:stCxn id="20" idx="0"/>
                <a:endCxn id="17" idx="2"/>
              </p:cNvCxnSpPr>
              <p:nvPr/>
            </p:nvCxnSpPr>
            <p:spPr>
              <a:xfrm flipV="1">
                <a:off x="2957215" y="1950250"/>
                <a:ext cx="0" cy="1214328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>
                <a:stCxn id="16" idx="0"/>
                <a:endCxn id="13" idx="2"/>
              </p:cNvCxnSpPr>
              <p:nvPr/>
            </p:nvCxnSpPr>
            <p:spPr>
              <a:xfrm flipV="1">
                <a:off x="2276801" y="1955121"/>
                <a:ext cx="0" cy="1214328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>
                <a:stCxn id="12" idx="0"/>
                <a:endCxn id="9" idx="2"/>
              </p:cNvCxnSpPr>
              <p:nvPr/>
            </p:nvCxnSpPr>
            <p:spPr>
              <a:xfrm flipV="1">
                <a:off x="1596388" y="1950250"/>
                <a:ext cx="0" cy="1214328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>
                <a:stCxn id="8" idx="0"/>
                <a:endCxn id="5" idx="2"/>
              </p:cNvCxnSpPr>
              <p:nvPr/>
            </p:nvCxnSpPr>
            <p:spPr>
              <a:xfrm flipV="1">
                <a:off x="914778" y="1950250"/>
                <a:ext cx="0" cy="1214328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" name="Rounded Rectangle 4"/>
              <p:cNvSpPr/>
              <p:nvPr/>
            </p:nvSpPr>
            <p:spPr>
              <a:xfrm>
                <a:off x="650173" y="1587413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ounded Rectangle 5"/>
              <p:cNvSpPr/>
              <p:nvPr/>
            </p:nvSpPr>
            <p:spPr>
              <a:xfrm>
                <a:off x="650173" y="2102650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ounded Rectangle 6"/>
              <p:cNvSpPr/>
              <p:nvPr/>
            </p:nvSpPr>
            <p:spPr>
              <a:xfrm>
                <a:off x="650173" y="2649341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ounded Rectangle 7"/>
              <p:cNvSpPr/>
              <p:nvPr/>
            </p:nvSpPr>
            <p:spPr>
              <a:xfrm>
                <a:off x="650173" y="3164578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ounded Rectangle 8"/>
              <p:cNvSpPr/>
              <p:nvPr/>
            </p:nvSpPr>
            <p:spPr>
              <a:xfrm>
                <a:off x="1331783" y="1587413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ounded Rectangle 9"/>
              <p:cNvSpPr/>
              <p:nvPr/>
            </p:nvSpPr>
            <p:spPr>
              <a:xfrm>
                <a:off x="1331783" y="2102650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>
                <a:off x="1331783" y="2649341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>
                <a:off x="1331783" y="3164578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>
                <a:off x="2012196" y="1592284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ounded Rectangle 13"/>
              <p:cNvSpPr/>
              <p:nvPr/>
            </p:nvSpPr>
            <p:spPr>
              <a:xfrm>
                <a:off x="2012196" y="2107521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ounded Rectangle 14"/>
              <p:cNvSpPr/>
              <p:nvPr/>
            </p:nvSpPr>
            <p:spPr>
              <a:xfrm>
                <a:off x="2012196" y="2654212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ounded Rectangle 15"/>
              <p:cNvSpPr/>
              <p:nvPr/>
            </p:nvSpPr>
            <p:spPr>
              <a:xfrm>
                <a:off x="2012196" y="3169449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ounded Rectangle 16"/>
              <p:cNvSpPr/>
              <p:nvPr/>
            </p:nvSpPr>
            <p:spPr>
              <a:xfrm>
                <a:off x="2692610" y="1587413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ounded Rectangle 17"/>
              <p:cNvSpPr/>
              <p:nvPr/>
            </p:nvSpPr>
            <p:spPr>
              <a:xfrm>
                <a:off x="2692610" y="2102650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ounded Rectangle 18"/>
              <p:cNvSpPr/>
              <p:nvPr/>
            </p:nvSpPr>
            <p:spPr>
              <a:xfrm>
                <a:off x="2692610" y="2649341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ounded Rectangle 19"/>
              <p:cNvSpPr/>
              <p:nvPr/>
            </p:nvSpPr>
            <p:spPr>
              <a:xfrm>
                <a:off x="2692610" y="3164578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802573" y="1739813"/>
              <a:ext cx="1967105" cy="1487673"/>
              <a:chOff x="650173" y="1587413"/>
              <a:chExt cx="2571647" cy="1944873"/>
            </a:xfrm>
          </p:grpSpPr>
          <p:cxnSp>
            <p:nvCxnSpPr>
              <p:cNvPr id="46" name="Straight Connector 45"/>
              <p:cNvCxnSpPr>
                <a:stCxn id="66" idx="1"/>
                <a:endCxn id="54" idx="3"/>
              </p:cNvCxnSpPr>
              <p:nvPr/>
            </p:nvCxnSpPr>
            <p:spPr>
              <a:xfrm flipH="1">
                <a:off x="1179383" y="1768832"/>
                <a:ext cx="1513227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>
                <a:stCxn id="67" idx="1"/>
                <a:endCxn id="55" idx="3"/>
              </p:cNvCxnSpPr>
              <p:nvPr/>
            </p:nvCxnSpPr>
            <p:spPr>
              <a:xfrm flipH="1">
                <a:off x="1179383" y="2284069"/>
                <a:ext cx="1513227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>
                <a:stCxn id="68" idx="1"/>
                <a:endCxn id="56" idx="3"/>
              </p:cNvCxnSpPr>
              <p:nvPr/>
            </p:nvCxnSpPr>
            <p:spPr>
              <a:xfrm flipH="1">
                <a:off x="1179383" y="2830760"/>
                <a:ext cx="1513227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>
                <a:stCxn id="69" idx="1"/>
                <a:endCxn id="57" idx="3"/>
              </p:cNvCxnSpPr>
              <p:nvPr/>
            </p:nvCxnSpPr>
            <p:spPr>
              <a:xfrm flipH="1">
                <a:off x="1179383" y="3345997"/>
                <a:ext cx="1513227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>
                <a:stCxn id="69" idx="0"/>
                <a:endCxn id="66" idx="2"/>
              </p:cNvCxnSpPr>
              <p:nvPr/>
            </p:nvCxnSpPr>
            <p:spPr>
              <a:xfrm flipV="1">
                <a:off x="2957215" y="1950250"/>
                <a:ext cx="0" cy="1214328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>
                <a:stCxn id="65" idx="0"/>
                <a:endCxn id="62" idx="2"/>
              </p:cNvCxnSpPr>
              <p:nvPr/>
            </p:nvCxnSpPr>
            <p:spPr>
              <a:xfrm flipV="1">
                <a:off x="2276801" y="1955121"/>
                <a:ext cx="0" cy="1214328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>
                <a:stCxn id="61" idx="0"/>
                <a:endCxn id="58" idx="2"/>
              </p:cNvCxnSpPr>
              <p:nvPr/>
            </p:nvCxnSpPr>
            <p:spPr>
              <a:xfrm flipV="1">
                <a:off x="1596388" y="1950250"/>
                <a:ext cx="0" cy="1214328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>
                <a:stCxn id="57" idx="0"/>
                <a:endCxn id="54" idx="2"/>
              </p:cNvCxnSpPr>
              <p:nvPr/>
            </p:nvCxnSpPr>
            <p:spPr>
              <a:xfrm flipV="1">
                <a:off x="914778" y="1950250"/>
                <a:ext cx="0" cy="1214328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Rounded Rectangle 53"/>
              <p:cNvSpPr/>
              <p:nvPr/>
            </p:nvSpPr>
            <p:spPr>
              <a:xfrm>
                <a:off x="650173" y="1587413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ounded Rectangle 54"/>
              <p:cNvSpPr/>
              <p:nvPr/>
            </p:nvSpPr>
            <p:spPr>
              <a:xfrm>
                <a:off x="650173" y="2102650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ounded Rectangle 55"/>
              <p:cNvSpPr/>
              <p:nvPr/>
            </p:nvSpPr>
            <p:spPr>
              <a:xfrm>
                <a:off x="650173" y="2649341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ounded Rectangle 56"/>
              <p:cNvSpPr/>
              <p:nvPr/>
            </p:nvSpPr>
            <p:spPr>
              <a:xfrm>
                <a:off x="650173" y="3164578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ounded Rectangle 57"/>
              <p:cNvSpPr/>
              <p:nvPr/>
            </p:nvSpPr>
            <p:spPr>
              <a:xfrm>
                <a:off x="1331783" y="1587413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ounded Rectangle 58"/>
              <p:cNvSpPr/>
              <p:nvPr/>
            </p:nvSpPr>
            <p:spPr>
              <a:xfrm>
                <a:off x="1331783" y="2102650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ounded Rectangle 59"/>
              <p:cNvSpPr/>
              <p:nvPr/>
            </p:nvSpPr>
            <p:spPr>
              <a:xfrm>
                <a:off x="1331783" y="2649341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ounded Rectangle 60"/>
              <p:cNvSpPr/>
              <p:nvPr/>
            </p:nvSpPr>
            <p:spPr>
              <a:xfrm>
                <a:off x="1331783" y="3164578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ounded Rectangle 61"/>
              <p:cNvSpPr/>
              <p:nvPr/>
            </p:nvSpPr>
            <p:spPr>
              <a:xfrm>
                <a:off x="2012196" y="1592284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ounded Rectangle 62"/>
              <p:cNvSpPr/>
              <p:nvPr/>
            </p:nvSpPr>
            <p:spPr>
              <a:xfrm>
                <a:off x="2012196" y="2107521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ounded Rectangle 63"/>
              <p:cNvSpPr/>
              <p:nvPr/>
            </p:nvSpPr>
            <p:spPr>
              <a:xfrm>
                <a:off x="2012196" y="2654212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ounded Rectangle 64"/>
              <p:cNvSpPr/>
              <p:nvPr/>
            </p:nvSpPr>
            <p:spPr>
              <a:xfrm>
                <a:off x="2012196" y="3169449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ounded Rectangle 65"/>
              <p:cNvSpPr/>
              <p:nvPr/>
            </p:nvSpPr>
            <p:spPr>
              <a:xfrm>
                <a:off x="2692610" y="1587413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ounded Rectangle 66"/>
              <p:cNvSpPr/>
              <p:nvPr/>
            </p:nvSpPr>
            <p:spPr>
              <a:xfrm>
                <a:off x="2692610" y="2102650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ounded Rectangle 67"/>
              <p:cNvSpPr/>
              <p:nvPr/>
            </p:nvSpPr>
            <p:spPr>
              <a:xfrm>
                <a:off x="2692610" y="2649341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ounded Rectangle 68"/>
              <p:cNvSpPr/>
              <p:nvPr/>
            </p:nvSpPr>
            <p:spPr>
              <a:xfrm>
                <a:off x="2692610" y="3164578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>
              <a:off x="954973" y="1892213"/>
              <a:ext cx="1967105" cy="1487673"/>
              <a:chOff x="650173" y="1587413"/>
              <a:chExt cx="2571647" cy="1944873"/>
            </a:xfrm>
          </p:grpSpPr>
          <p:cxnSp>
            <p:nvCxnSpPr>
              <p:cNvPr id="71" name="Straight Connector 70"/>
              <p:cNvCxnSpPr>
                <a:stCxn id="91" idx="1"/>
                <a:endCxn id="79" idx="3"/>
              </p:cNvCxnSpPr>
              <p:nvPr/>
            </p:nvCxnSpPr>
            <p:spPr>
              <a:xfrm flipH="1">
                <a:off x="1179383" y="1768832"/>
                <a:ext cx="1513227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>
                <a:stCxn id="92" idx="1"/>
                <a:endCxn id="80" idx="3"/>
              </p:cNvCxnSpPr>
              <p:nvPr/>
            </p:nvCxnSpPr>
            <p:spPr>
              <a:xfrm flipH="1">
                <a:off x="1179383" y="2284069"/>
                <a:ext cx="1513227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>
                <a:stCxn id="93" idx="1"/>
                <a:endCxn id="81" idx="3"/>
              </p:cNvCxnSpPr>
              <p:nvPr/>
            </p:nvCxnSpPr>
            <p:spPr>
              <a:xfrm flipH="1">
                <a:off x="1179383" y="2830760"/>
                <a:ext cx="1513227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>
                <a:stCxn id="94" idx="1"/>
                <a:endCxn id="82" idx="3"/>
              </p:cNvCxnSpPr>
              <p:nvPr/>
            </p:nvCxnSpPr>
            <p:spPr>
              <a:xfrm flipH="1">
                <a:off x="1179383" y="3345997"/>
                <a:ext cx="1513227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>
                <a:stCxn id="94" idx="0"/>
                <a:endCxn id="91" idx="2"/>
              </p:cNvCxnSpPr>
              <p:nvPr/>
            </p:nvCxnSpPr>
            <p:spPr>
              <a:xfrm flipV="1">
                <a:off x="2957215" y="1950250"/>
                <a:ext cx="0" cy="1214328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>
                <a:stCxn id="90" idx="0"/>
                <a:endCxn id="87" idx="2"/>
              </p:cNvCxnSpPr>
              <p:nvPr/>
            </p:nvCxnSpPr>
            <p:spPr>
              <a:xfrm flipV="1">
                <a:off x="2276801" y="1955121"/>
                <a:ext cx="0" cy="1214328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>
                <a:stCxn id="86" idx="0"/>
                <a:endCxn id="83" idx="2"/>
              </p:cNvCxnSpPr>
              <p:nvPr/>
            </p:nvCxnSpPr>
            <p:spPr>
              <a:xfrm flipV="1">
                <a:off x="1596388" y="1950250"/>
                <a:ext cx="0" cy="1214328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>
                <a:stCxn id="82" idx="0"/>
                <a:endCxn id="79" idx="2"/>
              </p:cNvCxnSpPr>
              <p:nvPr/>
            </p:nvCxnSpPr>
            <p:spPr>
              <a:xfrm flipV="1">
                <a:off x="914778" y="1950250"/>
                <a:ext cx="0" cy="1214328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Rounded Rectangle 78"/>
              <p:cNvSpPr/>
              <p:nvPr/>
            </p:nvSpPr>
            <p:spPr>
              <a:xfrm>
                <a:off x="650173" y="1587413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ounded Rectangle 79"/>
              <p:cNvSpPr/>
              <p:nvPr/>
            </p:nvSpPr>
            <p:spPr>
              <a:xfrm>
                <a:off x="650173" y="2102650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ounded Rectangle 80"/>
              <p:cNvSpPr/>
              <p:nvPr/>
            </p:nvSpPr>
            <p:spPr>
              <a:xfrm>
                <a:off x="650173" y="2649341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ounded Rectangle 81"/>
              <p:cNvSpPr/>
              <p:nvPr/>
            </p:nvSpPr>
            <p:spPr>
              <a:xfrm>
                <a:off x="650173" y="3164578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ounded Rectangle 82"/>
              <p:cNvSpPr/>
              <p:nvPr/>
            </p:nvSpPr>
            <p:spPr>
              <a:xfrm>
                <a:off x="1331783" y="1587413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ounded Rectangle 83"/>
              <p:cNvSpPr/>
              <p:nvPr/>
            </p:nvSpPr>
            <p:spPr>
              <a:xfrm>
                <a:off x="1331783" y="2102650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Rounded Rectangle 84"/>
              <p:cNvSpPr/>
              <p:nvPr/>
            </p:nvSpPr>
            <p:spPr>
              <a:xfrm>
                <a:off x="1331783" y="2649341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Rounded Rectangle 85"/>
              <p:cNvSpPr/>
              <p:nvPr/>
            </p:nvSpPr>
            <p:spPr>
              <a:xfrm>
                <a:off x="1331783" y="3164578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ounded Rectangle 86"/>
              <p:cNvSpPr/>
              <p:nvPr/>
            </p:nvSpPr>
            <p:spPr>
              <a:xfrm>
                <a:off x="2012196" y="1592284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ounded Rectangle 87"/>
              <p:cNvSpPr/>
              <p:nvPr/>
            </p:nvSpPr>
            <p:spPr>
              <a:xfrm>
                <a:off x="2012196" y="2107521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ounded Rectangle 88"/>
              <p:cNvSpPr/>
              <p:nvPr/>
            </p:nvSpPr>
            <p:spPr>
              <a:xfrm>
                <a:off x="2012196" y="2654212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ounded Rectangle 89"/>
              <p:cNvSpPr/>
              <p:nvPr/>
            </p:nvSpPr>
            <p:spPr>
              <a:xfrm>
                <a:off x="2012196" y="3169449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ounded Rectangle 90"/>
              <p:cNvSpPr/>
              <p:nvPr/>
            </p:nvSpPr>
            <p:spPr>
              <a:xfrm>
                <a:off x="2692610" y="1587413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ounded Rectangle 91"/>
              <p:cNvSpPr/>
              <p:nvPr/>
            </p:nvSpPr>
            <p:spPr>
              <a:xfrm>
                <a:off x="2692610" y="2102650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ounded Rectangle 92"/>
              <p:cNvSpPr/>
              <p:nvPr/>
            </p:nvSpPr>
            <p:spPr>
              <a:xfrm>
                <a:off x="2692610" y="2649341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ounded Rectangle 93"/>
              <p:cNvSpPr/>
              <p:nvPr/>
            </p:nvSpPr>
            <p:spPr>
              <a:xfrm>
                <a:off x="2692610" y="3164578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5" name="Group 94"/>
            <p:cNvGrpSpPr/>
            <p:nvPr/>
          </p:nvGrpSpPr>
          <p:grpSpPr>
            <a:xfrm>
              <a:off x="1107373" y="2044613"/>
              <a:ext cx="1967105" cy="1487673"/>
              <a:chOff x="650173" y="1587413"/>
              <a:chExt cx="2571647" cy="1944873"/>
            </a:xfrm>
          </p:grpSpPr>
          <p:cxnSp>
            <p:nvCxnSpPr>
              <p:cNvPr id="96" name="Straight Connector 95"/>
              <p:cNvCxnSpPr>
                <a:stCxn id="116" idx="1"/>
                <a:endCxn id="104" idx="3"/>
              </p:cNvCxnSpPr>
              <p:nvPr/>
            </p:nvCxnSpPr>
            <p:spPr>
              <a:xfrm flipH="1">
                <a:off x="1179383" y="1768832"/>
                <a:ext cx="1513227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/>
              <p:cNvCxnSpPr>
                <a:stCxn id="117" idx="1"/>
                <a:endCxn id="105" idx="3"/>
              </p:cNvCxnSpPr>
              <p:nvPr/>
            </p:nvCxnSpPr>
            <p:spPr>
              <a:xfrm flipH="1">
                <a:off x="1179383" y="2284069"/>
                <a:ext cx="1513227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/>
              <p:cNvCxnSpPr>
                <a:stCxn id="118" idx="1"/>
                <a:endCxn id="106" idx="3"/>
              </p:cNvCxnSpPr>
              <p:nvPr/>
            </p:nvCxnSpPr>
            <p:spPr>
              <a:xfrm flipH="1">
                <a:off x="1179383" y="2830760"/>
                <a:ext cx="1513227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/>
              <p:cNvCxnSpPr>
                <a:stCxn id="119" idx="1"/>
                <a:endCxn id="107" idx="3"/>
              </p:cNvCxnSpPr>
              <p:nvPr/>
            </p:nvCxnSpPr>
            <p:spPr>
              <a:xfrm flipH="1">
                <a:off x="1179383" y="3345997"/>
                <a:ext cx="1513227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/>
              <p:cNvCxnSpPr>
                <a:stCxn id="119" idx="0"/>
                <a:endCxn id="116" idx="2"/>
              </p:cNvCxnSpPr>
              <p:nvPr/>
            </p:nvCxnSpPr>
            <p:spPr>
              <a:xfrm flipV="1">
                <a:off x="2957215" y="1950250"/>
                <a:ext cx="0" cy="1214328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>
                <a:stCxn id="115" idx="0"/>
                <a:endCxn id="112" idx="2"/>
              </p:cNvCxnSpPr>
              <p:nvPr/>
            </p:nvCxnSpPr>
            <p:spPr>
              <a:xfrm flipV="1">
                <a:off x="2276801" y="1955121"/>
                <a:ext cx="0" cy="1214328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/>
              <p:cNvCxnSpPr>
                <a:stCxn id="111" idx="0"/>
                <a:endCxn id="108" idx="2"/>
              </p:cNvCxnSpPr>
              <p:nvPr/>
            </p:nvCxnSpPr>
            <p:spPr>
              <a:xfrm flipV="1">
                <a:off x="1596388" y="1950250"/>
                <a:ext cx="0" cy="1214328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/>
              <p:cNvCxnSpPr>
                <a:stCxn id="107" idx="0"/>
                <a:endCxn id="104" idx="2"/>
              </p:cNvCxnSpPr>
              <p:nvPr/>
            </p:nvCxnSpPr>
            <p:spPr>
              <a:xfrm flipV="1">
                <a:off x="914778" y="1950250"/>
                <a:ext cx="0" cy="1214328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4" name="Rounded Rectangle 103"/>
              <p:cNvSpPr/>
              <p:nvPr/>
            </p:nvSpPr>
            <p:spPr>
              <a:xfrm>
                <a:off x="650173" y="1587413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ounded Rectangle 104"/>
              <p:cNvSpPr/>
              <p:nvPr/>
            </p:nvSpPr>
            <p:spPr>
              <a:xfrm>
                <a:off x="650173" y="2102650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ounded Rectangle 105"/>
              <p:cNvSpPr/>
              <p:nvPr/>
            </p:nvSpPr>
            <p:spPr>
              <a:xfrm>
                <a:off x="650173" y="2649341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ounded Rectangle 106"/>
              <p:cNvSpPr/>
              <p:nvPr/>
            </p:nvSpPr>
            <p:spPr>
              <a:xfrm>
                <a:off x="650173" y="3164578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ounded Rectangle 107"/>
              <p:cNvSpPr/>
              <p:nvPr/>
            </p:nvSpPr>
            <p:spPr>
              <a:xfrm>
                <a:off x="1331783" y="1587413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Rounded Rectangle 108"/>
              <p:cNvSpPr/>
              <p:nvPr/>
            </p:nvSpPr>
            <p:spPr>
              <a:xfrm>
                <a:off x="1331783" y="2102650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Rounded Rectangle 109"/>
              <p:cNvSpPr/>
              <p:nvPr/>
            </p:nvSpPr>
            <p:spPr>
              <a:xfrm>
                <a:off x="1331783" y="2649341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Rounded Rectangle 110"/>
              <p:cNvSpPr/>
              <p:nvPr/>
            </p:nvSpPr>
            <p:spPr>
              <a:xfrm>
                <a:off x="1331783" y="3164578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Rounded Rectangle 111"/>
              <p:cNvSpPr/>
              <p:nvPr/>
            </p:nvSpPr>
            <p:spPr>
              <a:xfrm>
                <a:off x="2012196" y="1592284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Rounded Rectangle 112"/>
              <p:cNvSpPr/>
              <p:nvPr/>
            </p:nvSpPr>
            <p:spPr>
              <a:xfrm>
                <a:off x="2012196" y="2107521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Rounded Rectangle 113"/>
              <p:cNvSpPr/>
              <p:nvPr/>
            </p:nvSpPr>
            <p:spPr>
              <a:xfrm>
                <a:off x="2012196" y="2654212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Rounded Rectangle 114"/>
              <p:cNvSpPr/>
              <p:nvPr/>
            </p:nvSpPr>
            <p:spPr>
              <a:xfrm>
                <a:off x="2012196" y="3169449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Rounded Rectangle 115"/>
              <p:cNvSpPr/>
              <p:nvPr/>
            </p:nvSpPr>
            <p:spPr>
              <a:xfrm>
                <a:off x="2692610" y="1587413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Rounded Rectangle 116"/>
              <p:cNvSpPr/>
              <p:nvPr/>
            </p:nvSpPr>
            <p:spPr>
              <a:xfrm>
                <a:off x="2692610" y="2102650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Rounded Rectangle 117"/>
              <p:cNvSpPr/>
              <p:nvPr/>
            </p:nvSpPr>
            <p:spPr>
              <a:xfrm>
                <a:off x="2692610" y="2649341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ounded Rectangle 118"/>
              <p:cNvSpPr/>
              <p:nvPr/>
            </p:nvSpPr>
            <p:spPr>
              <a:xfrm>
                <a:off x="2692610" y="3164578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45" name="Group 144"/>
          <p:cNvGrpSpPr/>
          <p:nvPr/>
        </p:nvGrpSpPr>
        <p:grpSpPr>
          <a:xfrm>
            <a:off x="4219054" y="1743538"/>
            <a:ext cx="404803" cy="1483947"/>
            <a:chOff x="3711853" y="1743538"/>
            <a:chExt cx="404803" cy="1483947"/>
          </a:xfrm>
        </p:grpSpPr>
        <p:sp>
          <p:nvSpPr>
            <p:cNvPr id="120" name="Rounded Rectangle 119"/>
            <p:cNvSpPr/>
            <p:nvPr/>
          </p:nvSpPr>
          <p:spPr>
            <a:xfrm>
              <a:off x="3711853" y="1743538"/>
              <a:ext cx="404803" cy="277541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ounded Rectangle 120"/>
            <p:cNvSpPr/>
            <p:nvPr/>
          </p:nvSpPr>
          <p:spPr>
            <a:xfrm>
              <a:off x="3711853" y="2137653"/>
              <a:ext cx="404803" cy="277541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3711853" y="2555828"/>
              <a:ext cx="404803" cy="277541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ounded Rectangle 122"/>
            <p:cNvSpPr/>
            <p:nvPr/>
          </p:nvSpPr>
          <p:spPr>
            <a:xfrm>
              <a:off x="3711853" y="2949944"/>
              <a:ext cx="404803" cy="277541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3" name="Group 152"/>
          <p:cNvGrpSpPr/>
          <p:nvPr/>
        </p:nvGrpSpPr>
        <p:grpSpPr>
          <a:xfrm>
            <a:off x="5511509" y="1677773"/>
            <a:ext cx="2265527" cy="1697129"/>
            <a:chOff x="5511509" y="1902439"/>
            <a:chExt cx="2265527" cy="1697129"/>
          </a:xfrm>
        </p:grpSpPr>
        <p:grpSp>
          <p:nvGrpSpPr>
            <p:cNvPr id="144" name="Group 143"/>
            <p:cNvGrpSpPr/>
            <p:nvPr/>
          </p:nvGrpSpPr>
          <p:grpSpPr>
            <a:xfrm>
              <a:off x="5511509" y="1905200"/>
              <a:ext cx="404803" cy="1694368"/>
              <a:chOff x="4839962" y="1918162"/>
              <a:chExt cx="404803" cy="1694368"/>
            </a:xfrm>
          </p:grpSpPr>
          <p:sp>
            <p:nvSpPr>
              <p:cNvPr id="124" name="Rounded Rectangle 123"/>
              <p:cNvSpPr/>
              <p:nvPr/>
            </p:nvSpPr>
            <p:spPr>
              <a:xfrm>
                <a:off x="4839962" y="1918162"/>
                <a:ext cx="404803" cy="277541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Rounded Rectangle 124"/>
              <p:cNvSpPr/>
              <p:nvPr/>
            </p:nvSpPr>
            <p:spPr>
              <a:xfrm>
                <a:off x="4839962" y="2195703"/>
                <a:ext cx="404803" cy="277541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Rounded Rectangle 125"/>
              <p:cNvSpPr/>
              <p:nvPr/>
            </p:nvSpPr>
            <p:spPr>
              <a:xfrm>
                <a:off x="4839962" y="2483147"/>
                <a:ext cx="404803" cy="277541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Rounded Rectangle 126"/>
              <p:cNvSpPr/>
              <p:nvPr/>
            </p:nvSpPr>
            <p:spPr>
              <a:xfrm>
                <a:off x="4839962" y="2770362"/>
                <a:ext cx="404803" cy="277541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Rounded Rectangle 127"/>
              <p:cNvSpPr/>
              <p:nvPr/>
            </p:nvSpPr>
            <p:spPr>
              <a:xfrm>
                <a:off x="4839962" y="3057448"/>
                <a:ext cx="404803" cy="277541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Rounded Rectangle 128"/>
              <p:cNvSpPr/>
              <p:nvPr/>
            </p:nvSpPr>
            <p:spPr>
              <a:xfrm>
                <a:off x="4839962" y="3334989"/>
                <a:ext cx="404803" cy="277541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0" name="Can 129"/>
            <p:cNvSpPr/>
            <p:nvPr/>
          </p:nvSpPr>
          <p:spPr>
            <a:xfrm>
              <a:off x="6039772" y="1910041"/>
              <a:ext cx="423369" cy="529160"/>
            </a:xfrm>
            <a:prstGeom prst="can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Can 130"/>
            <p:cNvSpPr/>
            <p:nvPr/>
          </p:nvSpPr>
          <p:spPr>
            <a:xfrm>
              <a:off x="6478801" y="1902439"/>
              <a:ext cx="423369" cy="529160"/>
            </a:xfrm>
            <a:prstGeom prst="can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Can 132"/>
            <p:cNvSpPr/>
            <p:nvPr/>
          </p:nvSpPr>
          <p:spPr>
            <a:xfrm>
              <a:off x="6913400" y="1902439"/>
              <a:ext cx="423369" cy="529160"/>
            </a:xfrm>
            <a:prstGeom prst="can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Can 133"/>
            <p:cNvSpPr/>
            <p:nvPr/>
          </p:nvSpPr>
          <p:spPr>
            <a:xfrm>
              <a:off x="7353667" y="1902439"/>
              <a:ext cx="423369" cy="529160"/>
            </a:xfrm>
            <a:prstGeom prst="can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Can 134"/>
            <p:cNvSpPr/>
            <p:nvPr/>
          </p:nvSpPr>
          <p:spPr>
            <a:xfrm>
              <a:off x="6039772" y="2470342"/>
              <a:ext cx="423369" cy="529160"/>
            </a:xfrm>
            <a:prstGeom prst="can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Can 135"/>
            <p:cNvSpPr/>
            <p:nvPr/>
          </p:nvSpPr>
          <p:spPr>
            <a:xfrm>
              <a:off x="6478801" y="2470342"/>
              <a:ext cx="423369" cy="529160"/>
            </a:xfrm>
            <a:prstGeom prst="can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Can 136"/>
            <p:cNvSpPr/>
            <p:nvPr/>
          </p:nvSpPr>
          <p:spPr>
            <a:xfrm>
              <a:off x="6913400" y="2459992"/>
              <a:ext cx="423369" cy="529160"/>
            </a:xfrm>
            <a:prstGeom prst="can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Can 137"/>
            <p:cNvSpPr/>
            <p:nvPr/>
          </p:nvSpPr>
          <p:spPr>
            <a:xfrm>
              <a:off x="7353667" y="2459992"/>
              <a:ext cx="423369" cy="529160"/>
            </a:xfrm>
            <a:prstGeom prst="can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Can 138"/>
            <p:cNvSpPr/>
            <p:nvPr/>
          </p:nvSpPr>
          <p:spPr>
            <a:xfrm>
              <a:off x="6039772" y="3040092"/>
              <a:ext cx="423369" cy="529160"/>
            </a:xfrm>
            <a:prstGeom prst="can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Can 139"/>
            <p:cNvSpPr/>
            <p:nvPr/>
          </p:nvSpPr>
          <p:spPr>
            <a:xfrm>
              <a:off x="6478801" y="3040092"/>
              <a:ext cx="423369" cy="529160"/>
            </a:xfrm>
            <a:prstGeom prst="can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Can 140"/>
            <p:cNvSpPr/>
            <p:nvPr/>
          </p:nvSpPr>
          <p:spPr>
            <a:xfrm>
              <a:off x="6913400" y="3042270"/>
              <a:ext cx="423369" cy="529160"/>
            </a:xfrm>
            <a:prstGeom prst="can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Can 141"/>
            <p:cNvSpPr/>
            <p:nvPr/>
          </p:nvSpPr>
          <p:spPr>
            <a:xfrm>
              <a:off x="7353667" y="3042270"/>
              <a:ext cx="423369" cy="529160"/>
            </a:xfrm>
            <a:prstGeom prst="can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7" name="Left-Right Arrow 146"/>
          <p:cNvSpPr/>
          <p:nvPr/>
        </p:nvSpPr>
        <p:spPr>
          <a:xfrm>
            <a:off x="4623857" y="2272699"/>
            <a:ext cx="882558" cy="313338"/>
          </a:xfrm>
          <a:prstGeom prst="leftRightArrow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Left-Right Arrow 148"/>
          <p:cNvSpPr/>
          <p:nvPr/>
        </p:nvSpPr>
        <p:spPr>
          <a:xfrm>
            <a:off x="3379278" y="2259068"/>
            <a:ext cx="839776" cy="318431"/>
          </a:xfrm>
          <a:prstGeom prst="leftRightArrow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TextBox 149"/>
          <p:cNvSpPr txBox="1"/>
          <p:nvPr/>
        </p:nvSpPr>
        <p:spPr>
          <a:xfrm>
            <a:off x="1123394" y="1165239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compute nodes</a:t>
            </a:r>
          </a:p>
        </p:txBody>
      </p:sp>
      <p:sp>
        <p:nvSpPr>
          <p:cNvPr id="151" name="TextBox 150"/>
          <p:cNvSpPr txBox="1"/>
          <p:nvPr/>
        </p:nvSpPr>
        <p:spPr>
          <a:xfrm>
            <a:off x="3666110" y="1165239"/>
            <a:ext cx="1483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IO forwarders</a:t>
            </a:r>
          </a:p>
        </p:txBody>
      </p:sp>
      <p:sp>
        <p:nvSpPr>
          <p:cNvPr id="152" name="TextBox 151"/>
          <p:cNvSpPr txBox="1"/>
          <p:nvPr/>
        </p:nvSpPr>
        <p:spPr>
          <a:xfrm>
            <a:off x="5506415" y="1165239"/>
            <a:ext cx="2688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storage servers</a:t>
            </a:r>
          </a:p>
        </p:txBody>
      </p:sp>
      <p:sp>
        <p:nvSpPr>
          <p:cNvPr id="166" name="Internal Storage 165"/>
          <p:cNvSpPr/>
          <p:nvPr/>
        </p:nvSpPr>
        <p:spPr>
          <a:xfrm>
            <a:off x="5420851" y="4766451"/>
            <a:ext cx="990922" cy="733233"/>
          </a:xfrm>
          <a:prstGeom prst="flowChartInternalStorage">
            <a:avLst/>
          </a:prstGeom>
          <a:solidFill>
            <a:schemeClr val="accent6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SQL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7" name="TextBox 176"/>
          <p:cNvSpPr txBox="1"/>
          <p:nvPr/>
        </p:nvSpPr>
        <p:spPr>
          <a:xfrm>
            <a:off x="2113345" y="3844410"/>
            <a:ext cx="961133" cy="369332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Darshan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5868106" y="3802464"/>
            <a:ext cx="595035" cy="369332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LMT</a:t>
            </a:r>
          </a:p>
        </p:txBody>
      </p:sp>
      <p:cxnSp>
        <p:nvCxnSpPr>
          <p:cNvPr id="179" name="Straight Arrow Connector 178"/>
          <p:cNvCxnSpPr>
            <a:stCxn id="129" idx="2"/>
            <a:endCxn id="166" idx="0"/>
          </p:cNvCxnSpPr>
          <p:nvPr/>
        </p:nvCxnSpPr>
        <p:spPr>
          <a:xfrm>
            <a:off x="5713911" y="3374902"/>
            <a:ext cx="202401" cy="1391549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6" name="Group 35"/>
          <p:cNvGrpSpPr/>
          <p:nvPr/>
        </p:nvGrpSpPr>
        <p:grpSpPr>
          <a:xfrm>
            <a:off x="1359776" y="4669601"/>
            <a:ext cx="1058878" cy="1130983"/>
            <a:chOff x="596724" y="4742547"/>
            <a:chExt cx="1058878" cy="1130983"/>
          </a:xfrm>
        </p:grpSpPr>
        <p:grpSp>
          <p:nvGrpSpPr>
            <p:cNvPr id="34" name="Group 33"/>
            <p:cNvGrpSpPr/>
            <p:nvPr/>
          </p:nvGrpSpPr>
          <p:grpSpPr>
            <a:xfrm>
              <a:off x="620942" y="4742547"/>
              <a:ext cx="1013716" cy="1085579"/>
              <a:chOff x="620942" y="4742547"/>
              <a:chExt cx="1013716" cy="1085579"/>
            </a:xfrm>
          </p:grpSpPr>
          <p:sp>
            <p:nvSpPr>
              <p:cNvPr id="161" name="Can 160"/>
              <p:cNvSpPr/>
              <p:nvPr/>
            </p:nvSpPr>
            <p:spPr>
              <a:xfrm>
                <a:off x="620942" y="5428153"/>
                <a:ext cx="1007808" cy="399973"/>
              </a:xfrm>
              <a:prstGeom prst="can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Can 161"/>
              <p:cNvSpPr/>
              <p:nvPr/>
            </p:nvSpPr>
            <p:spPr>
              <a:xfrm>
                <a:off x="620942" y="5083213"/>
                <a:ext cx="1007808" cy="399973"/>
              </a:xfrm>
              <a:prstGeom prst="can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Can 162"/>
              <p:cNvSpPr/>
              <p:nvPr/>
            </p:nvSpPr>
            <p:spPr>
              <a:xfrm>
                <a:off x="626850" y="4742547"/>
                <a:ext cx="1007808" cy="399973"/>
              </a:xfrm>
              <a:prstGeom prst="can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3" name="Picture 32" descr="mongodb-logo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724" y="4814652"/>
              <a:ext cx="1058878" cy="1058878"/>
            </a:xfrm>
            <a:prstGeom prst="rect">
              <a:avLst/>
            </a:prstGeom>
          </p:spPr>
        </p:pic>
      </p:grpSp>
      <p:cxnSp>
        <p:nvCxnSpPr>
          <p:cNvPr id="174" name="Straight Arrow Connector 173"/>
          <p:cNvCxnSpPr>
            <a:stCxn id="111" idx="2"/>
            <a:endCxn id="33" idx="0"/>
          </p:cNvCxnSpPr>
          <p:nvPr/>
        </p:nvCxnSpPr>
        <p:spPr>
          <a:xfrm flipH="1">
            <a:off x="1889215" y="3528560"/>
            <a:ext cx="246737" cy="1213146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0" name="Snip Single Corner Rectangle 189"/>
          <p:cNvSpPr/>
          <p:nvPr/>
        </p:nvSpPr>
        <p:spPr>
          <a:xfrm>
            <a:off x="7214810" y="4766451"/>
            <a:ext cx="777002" cy="822789"/>
          </a:xfrm>
          <a:prstGeom prst="snip1Rect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008000"/>
              </a:gs>
            </a:gsLst>
            <a:lin ang="5400000" scaled="0"/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HDF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191" name="Straight Arrow Connector 190"/>
          <p:cNvCxnSpPr>
            <a:stCxn id="166" idx="3"/>
            <a:endCxn id="190" idx="2"/>
          </p:cNvCxnSpPr>
          <p:nvPr/>
        </p:nvCxnSpPr>
        <p:spPr>
          <a:xfrm>
            <a:off x="6411773" y="5133068"/>
            <a:ext cx="803037" cy="4477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4716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Lustre Bandwidth Demand in Practice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smtClean="0"/>
              <a:t>- </a:t>
            </a:r>
            <a:fld id="{D174BAF6-F8F2-EF4F-936C-8DF63288C82F}" type="slidenum">
              <a:rPr lang="en-US" smtClean="0"/>
              <a:pPr/>
              <a:t>4</a:t>
            </a:fld>
            <a:r>
              <a:rPr lang="en-US" dirty="0" smtClean="0"/>
              <a:t> -</a:t>
            </a:r>
            <a:endParaRPr lang="en-US" dirty="0"/>
          </a:p>
        </p:txBody>
      </p:sp>
      <p:pic>
        <p:nvPicPr>
          <p:cNvPr id="7" name="Shape 192"/>
          <p:cNvPicPr preferRelativeResize="0">
            <a:picLocks noGrp="1"/>
          </p:cNvPicPr>
          <p:nvPr>
            <p:ph sz="half" idx="1"/>
          </p:nvPr>
        </p:nvPicPr>
        <p:blipFill rotWithShape="1">
          <a:blip r:embed="rId3">
            <a:alphaModFix/>
          </a:blip>
          <a:srcRect t="94" b="94"/>
          <a:stretch/>
        </p:blipFill>
        <p:spPr>
          <a:xfrm>
            <a:off x="0" y="1496906"/>
            <a:ext cx="6248140" cy="427689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2322099" y="1496906"/>
            <a:ext cx="1738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Edison /scratch3</a:t>
            </a:r>
          </a:p>
        </p:txBody>
      </p:sp>
      <p:sp>
        <p:nvSpPr>
          <p:cNvPr id="12" name="Content Placeholder 3"/>
          <p:cNvSpPr txBox="1">
            <a:spLocks/>
          </p:cNvSpPr>
          <p:nvPr/>
        </p:nvSpPr>
        <p:spPr>
          <a:xfrm>
            <a:off x="5642254" y="1866238"/>
            <a:ext cx="3501746" cy="412465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dirty="0" smtClean="0"/>
              <a:t>File systems never show &gt; 10% of peak more than 10% of the time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99% of /scratch3 samples show less than 20 GB/s (27% of peak)</a:t>
            </a:r>
          </a:p>
        </p:txBody>
      </p:sp>
      <p:sp>
        <p:nvSpPr>
          <p:cNvPr id="3" name="Line Callout 1 2"/>
          <p:cNvSpPr/>
          <p:nvPr/>
        </p:nvSpPr>
        <p:spPr>
          <a:xfrm>
            <a:off x="2976370" y="2770779"/>
            <a:ext cx="2476032" cy="667040"/>
          </a:xfrm>
          <a:prstGeom prst="borderCallout1">
            <a:avLst>
              <a:gd name="adj1" fmla="val 51442"/>
              <a:gd name="adj2" fmla="val -1553"/>
              <a:gd name="adj3" fmla="val 112500"/>
              <a:gd name="adj4" fmla="val -38333"/>
            </a:avLst>
          </a:prstGeom>
          <a:ln>
            <a:headEnd type="none"/>
            <a:tailEnd type="stealth" w="lg" len="lg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10% of peak filesystem bandwidth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306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Read/Write Ratios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5</a:t>
            </a:fld>
            <a:r>
              <a:rPr lang="en-US" smtClean="0"/>
              <a:t> -</a:t>
            </a:r>
            <a:endParaRPr lang="en-US" dirty="0"/>
          </a:p>
        </p:txBody>
      </p:sp>
      <p:grpSp>
        <p:nvGrpSpPr>
          <p:cNvPr id="4" name="Shape 231"/>
          <p:cNvGrpSpPr>
            <a:grpSpLocks noChangeAspect="1"/>
          </p:cNvGrpSpPr>
          <p:nvPr/>
        </p:nvGrpSpPr>
        <p:grpSpPr>
          <a:xfrm>
            <a:off x="457177" y="1567983"/>
            <a:ext cx="803310" cy="786368"/>
            <a:chOff x="276700" y="1763300"/>
            <a:chExt cx="3808002" cy="3727723"/>
          </a:xfrm>
        </p:grpSpPr>
        <p:pic>
          <p:nvPicPr>
            <p:cNvPr id="5" name="Shape 232"/>
            <p:cNvPicPr preferRelativeResize="0"/>
            <p:nvPr/>
          </p:nvPicPr>
          <p:blipFill rotWithShape="1">
            <a:blip r:embed="rId3">
              <a:alphaModFix/>
            </a:blip>
            <a:srcRect l="12444" t="6279" r="15747"/>
            <a:stretch/>
          </p:blipFill>
          <p:spPr>
            <a:xfrm>
              <a:off x="276700" y="1763300"/>
              <a:ext cx="3808002" cy="37277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Shape 233"/>
            <p:cNvSpPr txBox="1"/>
            <p:nvPr/>
          </p:nvSpPr>
          <p:spPr>
            <a:xfrm>
              <a:off x="806725" y="1950450"/>
              <a:ext cx="1233000" cy="4101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rPr lang="en-US" sz="1600" b="1" i="1">
                  <a:solidFill>
                    <a:srgbClr val="0000FF"/>
                  </a:solidFill>
                </a:rPr>
                <a:t>read-heavy</a:t>
              </a:r>
            </a:p>
          </p:txBody>
        </p:sp>
        <p:sp>
          <p:nvSpPr>
            <p:cNvPr id="7" name="Shape 234"/>
            <p:cNvSpPr txBox="1"/>
            <p:nvPr/>
          </p:nvSpPr>
          <p:spPr>
            <a:xfrm>
              <a:off x="2644775" y="4665612"/>
              <a:ext cx="1233000" cy="4101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 sz="1600" b="1" i="1">
                  <a:solidFill>
                    <a:srgbClr val="FF0000"/>
                  </a:solidFill>
                </a:rPr>
                <a:t>write-heavy</a:t>
              </a:r>
            </a:p>
          </p:txBody>
        </p:sp>
        <p:cxnSp>
          <p:nvCxnSpPr>
            <p:cNvPr id="8" name="Shape 235"/>
            <p:cNvCxnSpPr/>
            <p:nvPr/>
          </p:nvCxnSpPr>
          <p:spPr>
            <a:xfrm rot="10800000">
              <a:off x="2088274" y="2810900"/>
              <a:ext cx="381000" cy="392399"/>
            </a:xfrm>
            <a:prstGeom prst="straightConnector1">
              <a:avLst/>
            </a:prstGeom>
            <a:noFill/>
            <a:ln w="19050" cap="flat" cmpd="sng">
              <a:solidFill>
                <a:srgbClr val="0000FF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9" name="Shape 236"/>
            <p:cNvCxnSpPr/>
            <p:nvPr/>
          </p:nvCxnSpPr>
          <p:spPr>
            <a:xfrm>
              <a:off x="2644775" y="3373700"/>
              <a:ext cx="381000" cy="392399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lg" len="lg"/>
              <a:tailEnd type="triangle" w="lg" len="lg"/>
            </a:ln>
          </p:spPr>
        </p:cxnSp>
      </p:grpSp>
      <p:grpSp>
        <p:nvGrpSpPr>
          <p:cNvPr id="10" name="Shape 237"/>
          <p:cNvGrpSpPr>
            <a:grpSpLocks noChangeAspect="1"/>
          </p:cNvGrpSpPr>
          <p:nvPr/>
        </p:nvGrpSpPr>
        <p:grpSpPr>
          <a:xfrm>
            <a:off x="116976" y="1171083"/>
            <a:ext cx="5185077" cy="5075722"/>
            <a:chOff x="4650325" y="2382525"/>
            <a:chExt cx="3808002" cy="3727723"/>
          </a:xfrm>
        </p:grpSpPr>
        <p:pic>
          <p:nvPicPr>
            <p:cNvPr id="11" name="Shape 238"/>
            <p:cNvPicPr preferRelativeResize="0"/>
            <p:nvPr/>
          </p:nvPicPr>
          <p:blipFill rotWithShape="1">
            <a:blip r:embed="rId4">
              <a:alphaModFix/>
            </a:blip>
            <a:srcRect l="12444" t="6279" r="15747"/>
            <a:stretch/>
          </p:blipFill>
          <p:spPr>
            <a:xfrm>
              <a:off x="4650325" y="2382525"/>
              <a:ext cx="3808002" cy="37277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Shape 239"/>
            <p:cNvSpPr txBox="1"/>
            <p:nvPr/>
          </p:nvSpPr>
          <p:spPr>
            <a:xfrm>
              <a:off x="5116094" y="3985689"/>
              <a:ext cx="2538723" cy="4101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 sz="1600" b="1" i="1" dirty="0" smtClean="0">
                  <a:solidFill>
                    <a:srgbClr val="0000FF"/>
                  </a:solidFill>
                </a:rPr>
                <a:t>Edison (Total Memory = 357 TB)</a:t>
              </a:r>
              <a:endParaRPr lang="en-US" sz="1600" b="1" i="1" dirty="0">
                <a:solidFill>
                  <a:srgbClr val="0000FF"/>
                </a:solidFill>
              </a:endParaRPr>
            </a:p>
          </p:txBody>
        </p:sp>
        <p:sp>
          <p:nvSpPr>
            <p:cNvPr id="13" name="Shape 240"/>
            <p:cNvSpPr txBox="1"/>
            <p:nvPr/>
          </p:nvSpPr>
          <p:spPr>
            <a:xfrm>
              <a:off x="5109079" y="4518711"/>
              <a:ext cx="2074640" cy="4101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 sz="1600" b="1" i="1" dirty="0" smtClean="0">
                  <a:solidFill>
                    <a:srgbClr val="FF0000"/>
                  </a:solidFill>
                </a:rPr>
                <a:t>Hopper (Total Memory 217 TB)</a:t>
              </a:r>
              <a:endParaRPr lang="en-US" sz="1600" b="1" i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8" name="Shape 245"/>
          <p:cNvSpPr txBox="1">
            <a:spLocks noChangeAspect="1"/>
          </p:cNvSpPr>
          <p:nvPr/>
        </p:nvSpPr>
        <p:spPr>
          <a:xfrm>
            <a:off x="-346210" y="1359230"/>
            <a:ext cx="6420976" cy="78636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2000" b="1" dirty="0" smtClean="0"/>
              <a:t>Read / </a:t>
            </a:r>
            <a:r>
              <a:rPr lang="en-US" sz="2000" b="1" dirty="0"/>
              <a:t>write balance</a:t>
            </a:r>
          </a:p>
        </p:txBody>
      </p:sp>
      <p:sp>
        <p:nvSpPr>
          <p:cNvPr id="20" name="Freeform 19"/>
          <p:cNvSpPr>
            <a:spLocks noChangeAspect="1"/>
          </p:cNvSpPr>
          <p:nvPr/>
        </p:nvSpPr>
        <p:spPr>
          <a:xfrm>
            <a:off x="751181" y="2528870"/>
            <a:ext cx="2139012" cy="3150662"/>
          </a:xfrm>
          <a:custGeom>
            <a:avLst/>
            <a:gdLst>
              <a:gd name="connsiteX0" fmla="*/ 0 w 1656061"/>
              <a:gd name="connsiteY0" fmla="*/ 2439395 h 2439395"/>
              <a:gd name="connsiteX1" fmla="*/ 100707 w 1656061"/>
              <a:gd name="connsiteY1" fmla="*/ 2400230 h 2439395"/>
              <a:gd name="connsiteX2" fmla="*/ 162250 w 1656061"/>
              <a:gd name="connsiteY2" fmla="*/ 2333091 h 2439395"/>
              <a:gd name="connsiteX3" fmla="*/ 397231 w 1656061"/>
              <a:gd name="connsiteY3" fmla="*/ 2277141 h 2439395"/>
              <a:gd name="connsiteX4" fmla="*/ 464369 w 1656061"/>
              <a:gd name="connsiteY4" fmla="*/ 2215597 h 2439395"/>
              <a:gd name="connsiteX5" fmla="*/ 665782 w 1656061"/>
              <a:gd name="connsiteY5" fmla="*/ 2260356 h 2439395"/>
              <a:gd name="connsiteX6" fmla="*/ 833626 w 1656061"/>
              <a:gd name="connsiteY6" fmla="*/ 2249167 h 2439395"/>
              <a:gd name="connsiteX7" fmla="*/ 856005 w 1656061"/>
              <a:gd name="connsiteY7" fmla="*/ 2198812 h 2439395"/>
              <a:gd name="connsiteX8" fmla="*/ 1130150 w 1656061"/>
              <a:gd name="connsiteY8" fmla="*/ 2120483 h 2439395"/>
              <a:gd name="connsiteX9" fmla="*/ 1186098 w 1656061"/>
              <a:gd name="connsiteY9" fmla="*/ 1874305 h 2439395"/>
              <a:gd name="connsiteX10" fmla="*/ 1275615 w 1656061"/>
              <a:gd name="connsiteY10" fmla="*/ 1812761 h 2439395"/>
              <a:gd name="connsiteX11" fmla="*/ 1656061 w 1656061"/>
              <a:gd name="connsiteY11" fmla="*/ 1661698 h 2439395"/>
              <a:gd name="connsiteX12" fmla="*/ 1118960 w 1656061"/>
              <a:gd name="connsiteY12" fmla="*/ 408431 h 2439395"/>
              <a:gd name="connsiteX13" fmla="*/ 788867 w 1656061"/>
              <a:gd name="connsiteY13" fmla="*/ 313317 h 2439395"/>
              <a:gd name="connsiteX14" fmla="*/ 346878 w 1656061"/>
              <a:gd name="connsiteY14" fmla="*/ 0 h 2439395"/>
              <a:gd name="connsiteX15" fmla="*/ 279740 w 1656061"/>
              <a:gd name="connsiteY15" fmla="*/ 576279 h 2439395"/>
              <a:gd name="connsiteX16" fmla="*/ 156655 w 1656061"/>
              <a:gd name="connsiteY16" fmla="*/ 2114888 h 2439395"/>
              <a:gd name="connsiteX17" fmla="*/ 0 w 1656061"/>
              <a:gd name="connsiteY17" fmla="*/ 2439395 h 2439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656061" h="2439395">
                <a:moveTo>
                  <a:pt x="0" y="2439395"/>
                </a:moveTo>
                <a:lnTo>
                  <a:pt x="100707" y="2400230"/>
                </a:lnTo>
                <a:lnTo>
                  <a:pt x="162250" y="2333091"/>
                </a:lnTo>
                <a:lnTo>
                  <a:pt x="397231" y="2277141"/>
                </a:lnTo>
                <a:lnTo>
                  <a:pt x="464369" y="2215597"/>
                </a:lnTo>
                <a:lnTo>
                  <a:pt x="665782" y="2260356"/>
                </a:lnTo>
                <a:lnTo>
                  <a:pt x="833626" y="2249167"/>
                </a:lnTo>
                <a:lnTo>
                  <a:pt x="856005" y="2198812"/>
                </a:lnTo>
                <a:lnTo>
                  <a:pt x="1130150" y="2120483"/>
                </a:lnTo>
                <a:lnTo>
                  <a:pt x="1186098" y="1874305"/>
                </a:lnTo>
                <a:lnTo>
                  <a:pt x="1275615" y="1812761"/>
                </a:lnTo>
                <a:lnTo>
                  <a:pt x="1656061" y="1661698"/>
                </a:lnTo>
                <a:lnTo>
                  <a:pt x="1118960" y="408431"/>
                </a:lnTo>
                <a:lnTo>
                  <a:pt x="788867" y="313317"/>
                </a:lnTo>
                <a:lnTo>
                  <a:pt x="346878" y="0"/>
                </a:lnTo>
                <a:lnTo>
                  <a:pt x="279740" y="576279"/>
                </a:lnTo>
                <a:lnTo>
                  <a:pt x="156655" y="2114888"/>
                </a:lnTo>
                <a:lnTo>
                  <a:pt x="0" y="2439395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  <a:alpha val="5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>
            <a:spLocks noChangeAspect="1"/>
          </p:cNvSpPr>
          <p:nvPr/>
        </p:nvSpPr>
        <p:spPr>
          <a:xfrm>
            <a:off x="1284235" y="3625382"/>
            <a:ext cx="3228941" cy="1919986"/>
          </a:xfrm>
          <a:custGeom>
            <a:avLst/>
            <a:gdLst>
              <a:gd name="connsiteX0" fmla="*/ 0 w 2484091"/>
              <a:gd name="connsiteY0" fmla="*/ 1449090 h 1477065"/>
              <a:gd name="connsiteX1" fmla="*/ 55948 w 2484091"/>
              <a:gd name="connsiteY1" fmla="*/ 1477065 h 1477065"/>
              <a:gd name="connsiteX2" fmla="*/ 335688 w 2484091"/>
              <a:gd name="connsiteY2" fmla="*/ 1387546 h 1477065"/>
              <a:gd name="connsiteX3" fmla="*/ 447584 w 2484091"/>
              <a:gd name="connsiteY3" fmla="*/ 1236482 h 1477065"/>
              <a:gd name="connsiteX4" fmla="*/ 727324 w 2484091"/>
              <a:gd name="connsiteY4" fmla="*/ 1214102 h 1477065"/>
              <a:gd name="connsiteX5" fmla="*/ 973495 w 2484091"/>
              <a:gd name="connsiteY5" fmla="*/ 1298026 h 1477065"/>
              <a:gd name="connsiteX6" fmla="*/ 1158123 w 2484091"/>
              <a:gd name="connsiteY6" fmla="*/ 1202912 h 1477065"/>
              <a:gd name="connsiteX7" fmla="*/ 1891042 w 2484091"/>
              <a:gd name="connsiteY7" fmla="*/ 1202912 h 1477065"/>
              <a:gd name="connsiteX8" fmla="*/ 2484091 w 2484091"/>
              <a:gd name="connsiteY8" fmla="*/ 962330 h 1477065"/>
              <a:gd name="connsiteX9" fmla="*/ 1454647 w 2484091"/>
              <a:gd name="connsiteY9" fmla="*/ 156658 h 1477065"/>
              <a:gd name="connsiteX10" fmla="*/ 682565 w 2484091"/>
              <a:gd name="connsiteY10" fmla="*/ 0 h 1477065"/>
              <a:gd name="connsiteX11" fmla="*/ 458773 w 2484091"/>
              <a:gd name="connsiteY11" fmla="*/ 856026 h 1477065"/>
              <a:gd name="connsiteX12" fmla="*/ 0 w 2484091"/>
              <a:gd name="connsiteY12" fmla="*/ 1449090 h 1477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84091" h="1477065">
                <a:moveTo>
                  <a:pt x="0" y="1449090"/>
                </a:moveTo>
                <a:lnTo>
                  <a:pt x="55948" y="1477065"/>
                </a:lnTo>
                <a:lnTo>
                  <a:pt x="335688" y="1387546"/>
                </a:lnTo>
                <a:lnTo>
                  <a:pt x="447584" y="1236482"/>
                </a:lnTo>
                <a:lnTo>
                  <a:pt x="727324" y="1214102"/>
                </a:lnTo>
                <a:lnTo>
                  <a:pt x="973495" y="1298026"/>
                </a:lnTo>
                <a:lnTo>
                  <a:pt x="1158123" y="1202912"/>
                </a:lnTo>
                <a:lnTo>
                  <a:pt x="1891042" y="1202912"/>
                </a:lnTo>
                <a:lnTo>
                  <a:pt x="2484091" y="962330"/>
                </a:lnTo>
                <a:lnTo>
                  <a:pt x="1454647" y="156658"/>
                </a:lnTo>
                <a:lnTo>
                  <a:pt x="682565" y="0"/>
                </a:lnTo>
                <a:lnTo>
                  <a:pt x="458773" y="856026"/>
                </a:lnTo>
                <a:lnTo>
                  <a:pt x="0" y="1449090"/>
                </a:lnTo>
                <a:close/>
              </a:path>
            </a:pathLst>
          </a:custGeom>
          <a:solidFill>
            <a:schemeClr val="accent5">
              <a:alpha val="50000"/>
            </a:schemeClr>
          </a:solidFill>
          <a:ln>
            <a:solidFill>
              <a:schemeClr val="accent5">
                <a:alpha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Content Placeholder 3"/>
          <p:cNvSpPr txBox="1">
            <a:spLocks/>
          </p:cNvSpPr>
          <p:nvPr/>
        </p:nvSpPr>
        <p:spPr>
          <a:xfrm>
            <a:off x="5302053" y="1206728"/>
            <a:ext cx="3841947" cy="4784166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 err="1" smtClean="0">
                <a:solidFill>
                  <a:srgbClr val="000000"/>
                </a:solidFill>
              </a:rPr>
              <a:t>Avg</a:t>
            </a:r>
            <a:r>
              <a:rPr lang="en-US" sz="3200" dirty="0" smtClean="0">
                <a:solidFill>
                  <a:srgbClr val="000000"/>
                </a:solidFill>
              </a:rPr>
              <a:t> daily </a:t>
            </a:r>
            <a:r>
              <a:rPr lang="en-US" sz="3200" u="sng" dirty="0" smtClean="0">
                <a:solidFill>
                  <a:srgbClr val="000000"/>
                </a:solidFill>
              </a:rPr>
              <a:t>reads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Hopper: 140 TB/day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Edison: 140 TB/day</a:t>
            </a:r>
          </a:p>
          <a:p>
            <a:endParaRPr lang="en-US" sz="24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3200" dirty="0" err="1" smtClean="0">
                <a:solidFill>
                  <a:srgbClr val="000000"/>
                </a:solidFill>
              </a:rPr>
              <a:t>Avg</a:t>
            </a:r>
            <a:r>
              <a:rPr lang="en-US" sz="3200" dirty="0" smtClean="0">
                <a:solidFill>
                  <a:srgbClr val="000000"/>
                </a:solidFill>
              </a:rPr>
              <a:t> </a:t>
            </a:r>
            <a:r>
              <a:rPr lang="en-US" sz="3200" smtClean="0">
                <a:solidFill>
                  <a:srgbClr val="000000"/>
                </a:solidFill>
              </a:rPr>
              <a:t>daily </a:t>
            </a:r>
            <a:r>
              <a:rPr lang="en-US" sz="3200" u="sng" smtClean="0">
                <a:solidFill>
                  <a:srgbClr val="000000"/>
                </a:solidFill>
              </a:rPr>
              <a:t>writes</a:t>
            </a:r>
            <a:endParaRPr lang="en-US" sz="3200" u="sng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Hopper: 105 TB/day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(~50% RAM)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Edison: 303 TB/day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(~84% RAM)</a:t>
            </a:r>
          </a:p>
        </p:txBody>
      </p:sp>
      <p:cxnSp>
        <p:nvCxnSpPr>
          <p:cNvPr id="25" name="Elbow Connector 24"/>
          <p:cNvCxnSpPr/>
          <p:nvPr/>
        </p:nvCxnSpPr>
        <p:spPr>
          <a:xfrm rot="16200000" flipH="1">
            <a:off x="739387" y="4479841"/>
            <a:ext cx="1211484" cy="1187897"/>
          </a:xfrm>
          <a:prstGeom prst="bentConnector3">
            <a:avLst>
              <a:gd name="adj1" fmla="val -547"/>
            </a:avLst>
          </a:prstGeom>
          <a:ln>
            <a:solidFill>
              <a:schemeClr val="accent4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/>
          <p:cNvCxnSpPr/>
          <p:nvPr/>
        </p:nvCxnSpPr>
        <p:spPr>
          <a:xfrm>
            <a:off x="751180" y="3730933"/>
            <a:ext cx="1970333" cy="1948599"/>
          </a:xfrm>
          <a:prstGeom prst="bentConnector3">
            <a:avLst>
              <a:gd name="adj1" fmla="val 100646"/>
            </a:avLst>
          </a:prstGeom>
          <a:ln>
            <a:solidFill>
              <a:schemeClr val="accent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7-Point Star 13"/>
          <p:cNvSpPr/>
          <p:nvPr/>
        </p:nvSpPr>
        <p:spPr>
          <a:xfrm>
            <a:off x="1197910" y="4800719"/>
            <a:ext cx="228600" cy="228600"/>
          </a:xfrm>
          <a:prstGeom prst="star7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7-Point Star 21"/>
          <p:cNvSpPr/>
          <p:nvPr/>
        </p:nvSpPr>
        <p:spPr>
          <a:xfrm>
            <a:off x="2279080" y="4800719"/>
            <a:ext cx="228600" cy="228600"/>
          </a:xfrm>
          <a:prstGeom prst="star7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484989" y="1946182"/>
            <a:ext cx="1557375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u="sng" dirty="0" smtClean="0"/>
              <a:t>Daily Averages</a:t>
            </a:r>
          </a:p>
          <a:p>
            <a:r>
              <a:rPr lang="en-US" dirty="0" smtClean="0"/>
              <a:t>Hopper:</a:t>
            </a:r>
          </a:p>
          <a:p>
            <a:r>
              <a:rPr lang="en-US" dirty="0" smtClean="0"/>
              <a:t>Edison:</a:t>
            </a:r>
          </a:p>
        </p:txBody>
      </p:sp>
      <p:sp>
        <p:nvSpPr>
          <p:cNvPr id="24" name="7-Point Star 23"/>
          <p:cNvSpPr/>
          <p:nvPr/>
        </p:nvSpPr>
        <p:spPr>
          <a:xfrm>
            <a:off x="4679471" y="2317908"/>
            <a:ext cx="228600" cy="228600"/>
          </a:xfrm>
          <a:prstGeom prst="star7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7-Point Star 25"/>
          <p:cNvSpPr/>
          <p:nvPr/>
        </p:nvSpPr>
        <p:spPr>
          <a:xfrm>
            <a:off x="4679471" y="2576433"/>
            <a:ext cx="228600" cy="228600"/>
          </a:xfrm>
          <a:prstGeom prst="star7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 rot="16200000">
            <a:off x="-955967" y="3264493"/>
            <a:ext cx="236483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Daily read volume (TB)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680923" y="5877473"/>
            <a:ext cx="243573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Daily write volume (TB)</a:t>
            </a:r>
          </a:p>
        </p:txBody>
      </p:sp>
    </p:spTree>
    <p:extLst>
      <p:ext uri="{BB962C8B-B14F-4D97-AF65-F5344CB8AC3E}">
        <p14:creationId xmlns:p14="http://schemas.microsoft.com/office/powerpoint/2010/main" val="1593448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299186"/>
            <a:ext cx="6819000" cy="463633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6</a:t>
            </a:fld>
            <a:r>
              <a:rPr lang="en-US" smtClean="0"/>
              <a:t> -</a:t>
            </a:r>
            <a:endParaRPr lang="en-US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60342" y="179868"/>
            <a:ext cx="6819032" cy="769479"/>
          </a:xfrm>
          <a:prstGeom prst="rect">
            <a:avLst/>
          </a:prstGeom>
        </p:spPr>
        <p:txBody>
          <a:bodyPr anchor="b">
            <a:normAutofit/>
          </a:bodyPr>
          <a:lstStyle>
            <a:lvl1pPr marL="228600" indent="-228600" algn="l" defTabSz="457200" rtl="0" eaLnBrk="1" latinLnBrk="0" hangingPunct="1">
              <a:spcBef>
                <a:spcPct val="0"/>
              </a:spcBef>
              <a:buNone/>
              <a:defRPr sz="3200" b="0" i="0" u="none" kern="1200" cap="none">
                <a:solidFill>
                  <a:schemeClr val="tx2"/>
                </a:solidFill>
                <a:latin typeface="Helvetica Neue Bold Condensed"/>
                <a:ea typeface="+mj-ea"/>
                <a:cs typeface="Helvetica Neue Bold Condensed"/>
              </a:defRPr>
            </a:lvl1pPr>
          </a:lstStyle>
          <a:p>
            <a:r>
              <a:rPr lang="en-US" dirty="0" smtClean="0"/>
              <a:t>Scratch growth rate: 9.4 TB/day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67744" y="1844824"/>
            <a:ext cx="3358311" cy="461665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cf. 300 TB/day write rate</a:t>
            </a:r>
          </a:p>
        </p:txBody>
      </p:sp>
    </p:spTree>
    <p:extLst>
      <p:ext uri="{BB962C8B-B14F-4D97-AF65-F5344CB8AC3E}">
        <p14:creationId xmlns:p14="http://schemas.microsoft.com/office/powerpoint/2010/main" val="2424449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0458136"/>
              </p:ext>
            </p:extLst>
          </p:nvPr>
        </p:nvGraphicFramePr>
        <p:xfrm>
          <a:off x="1" y="1335524"/>
          <a:ext cx="8797824" cy="49346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3252" y="3855473"/>
            <a:ext cx="3197818" cy="1492300"/>
          </a:xfrm>
          <a:solidFill>
            <a:srgbClr val="FFFFFF"/>
          </a:solidFill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2400" dirty="0" smtClean="0"/>
              <a:t>&gt; 70% core hours are from jobs that reach the </a:t>
            </a:r>
            <a:r>
              <a:rPr lang="en-US" sz="2400" dirty="0" err="1" smtClean="0"/>
              <a:t>wallclock</a:t>
            </a:r>
            <a:r>
              <a:rPr lang="en-US" sz="2400" dirty="0" smtClean="0"/>
              <a:t> limit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Checkpointing</a:t>
            </a:r>
            <a:r>
              <a:rPr lang="en-US" dirty="0" smtClean="0"/>
              <a:t> I/O Workload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smtClean="0"/>
              <a:t>- </a:t>
            </a:r>
            <a:fld id="{D174BAF6-F8F2-EF4F-936C-8DF63288C82F}" type="slidenum">
              <a:rPr lang="en-US" smtClean="0"/>
              <a:pPr/>
              <a:t>7</a:t>
            </a:fld>
            <a:r>
              <a:rPr lang="en-US" dirty="0" smtClean="0"/>
              <a:t> 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716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NERSC's Holistic Monitoring Framework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8</a:t>
            </a:fld>
            <a:r>
              <a:rPr lang="en-US" smtClean="0"/>
              <a:t> -</a:t>
            </a:r>
            <a:endParaRPr lang="en-US" dirty="0"/>
          </a:p>
        </p:txBody>
      </p:sp>
      <p:grpSp>
        <p:nvGrpSpPr>
          <p:cNvPr id="146" name="Group 145"/>
          <p:cNvGrpSpPr/>
          <p:nvPr/>
        </p:nvGrpSpPr>
        <p:grpSpPr>
          <a:xfrm>
            <a:off x="954973" y="1587413"/>
            <a:ext cx="2424305" cy="1944873"/>
            <a:chOff x="650173" y="1587413"/>
            <a:chExt cx="2424305" cy="1944873"/>
          </a:xfrm>
        </p:grpSpPr>
        <p:grpSp>
          <p:nvGrpSpPr>
            <p:cNvPr id="44" name="Group 43"/>
            <p:cNvGrpSpPr/>
            <p:nvPr/>
          </p:nvGrpSpPr>
          <p:grpSpPr>
            <a:xfrm>
              <a:off x="650173" y="1587413"/>
              <a:ext cx="1967105" cy="1487673"/>
              <a:chOff x="650173" y="1587413"/>
              <a:chExt cx="2571647" cy="1944873"/>
            </a:xfrm>
          </p:grpSpPr>
          <p:cxnSp>
            <p:nvCxnSpPr>
              <p:cNvPr id="22" name="Straight Connector 21"/>
              <p:cNvCxnSpPr>
                <a:stCxn id="17" idx="1"/>
                <a:endCxn id="5" idx="3"/>
              </p:cNvCxnSpPr>
              <p:nvPr/>
            </p:nvCxnSpPr>
            <p:spPr>
              <a:xfrm flipH="1">
                <a:off x="1179383" y="1768832"/>
                <a:ext cx="1513227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>
                <a:stCxn id="18" idx="1"/>
                <a:endCxn id="6" idx="3"/>
              </p:cNvCxnSpPr>
              <p:nvPr/>
            </p:nvCxnSpPr>
            <p:spPr>
              <a:xfrm flipH="1">
                <a:off x="1179383" y="2284069"/>
                <a:ext cx="1513227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>
                <a:stCxn id="19" idx="1"/>
                <a:endCxn id="7" idx="3"/>
              </p:cNvCxnSpPr>
              <p:nvPr/>
            </p:nvCxnSpPr>
            <p:spPr>
              <a:xfrm flipH="1">
                <a:off x="1179383" y="2830760"/>
                <a:ext cx="1513227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>
                <a:stCxn id="20" idx="1"/>
                <a:endCxn id="8" idx="3"/>
              </p:cNvCxnSpPr>
              <p:nvPr/>
            </p:nvCxnSpPr>
            <p:spPr>
              <a:xfrm flipH="1">
                <a:off x="1179383" y="3345997"/>
                <a:ext cx="1513227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>
                <a:stCxn id="20" idx="0"/>
                <a:endCxn id="17" idx="2"/>
              </p:cNvCxnSpPr>
              <p:nvPr/>
            </p:nvCxnSpPr>
            <p:spPr>
              <a:xfrm flipV="1">
                <a:off x="2957215" y="1950250"/>
                <a:ext cx="0" cy="1214328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>
                <a:stCxn id="16" idx="0"/>
                <a:endCxn id="13" idx="2"/>
              </p:cNvCxnSpPr>
              <p:nvPr/>
            </p:nvCxnSpPr>
            <p:spPr>
              <a:xfrm flipV="1">
                <a:off x="2276801" y="1955121"/>
                <a:ext cx="0" cy="1214328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>
                <a:stCxn id="12" idx="0"/>
                <a:endCxn id="9" idx="2"/>
              </p:cNvCxnSpPr>
              <p:nvPr/>
            </p:nvCxnSpPr>
            <p:spPr>
              <a:xfrm flipV="1">
                <a:off x="1596388" y="1950250"/>
                <a:ext cx="0" cy="1214328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>
                <a:stCxn id="8" idx="0"/>
                <a:endCxn id="5" idx="2"/>
              </p:cNvCxnSpPr>
              <p:nvPr/>
            </p:nvCxnSpPr>
            <p:spPr>
              <a:xfrm flipV="1">
                <a:off x="914778" y="1950250"/>
                <a:ext cx="0" cy="1214328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" name="Rounded Rectangle 4"/>
              <p:cNvSpPr/>
              <p:nvPr/>
            </p:nvSpPr>
            <p:spPr>
              <a:xfrm>
                <a:off x="650173" y="1587413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ounded Rectangle 5"/>
              <p:cNvSpPr/>
              <p:nvPr/>
            </p:nvSpPr>
            <p:spPr>
              <a:xfrm>
                <a:off x="650173" y="2102650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ounded Rectangle 6"/>
              <p:cNvSpPr/>
              <p:nvPr/>
            </p:nvSpPr>
            <p:spPr>
              <a:xfrm>
                <a:off x="650173" y="2649341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ounded Rectangle 7"/>
              <p:cNvSpPr/>
              <p:nvPr/>
            </p:nvSpPr>
            <p:spPr>
              <a:xfrm>
                <a:off x="650173" y="3164578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ounded Rectangle 8"/>
              <p:cNvSpPr/>
              <p:nvPr/>
            </p:nvSpPr>
            <p:spPr>
              <a:xfrm>
                <a:off x="1331783" y="1587413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ounded Rectangle 9"/>
              <p:cNvSpPr/>
              <p:nvPr/>
            </p:nvSpPr>
            <p:spPr>
              <a:xfrm>
                <a:off x="1331783" y="2102650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>
                <a:off x="1331783" y="2649341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>
                <a:off x="1331783" y="3164578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>
                <a:off x="2012196" y="1592284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ounded Rectangle 13"/>
              <p:cNvSpPr/>
              <p:nvPr/>
            </p:nvSpPr>
            <p:spPr>
              <a:xfrm>
                <a:off x="2012196" y="2107521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ounded Rectangle 14"/>
              <p:cNvSpPr/>
              <p:nvPr/>
            </p:nvSpPr>
            <p:spPr>
              <a:xfrm>
                <a:off x="2012196" y="2654212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ounded Rectangle 15"/>
              <p:cNvSpPr/>
              <p:nvPr/>
            </p:nvSpPr>
            <p:spPr>
              <a:xfrm>
                <a:off x="2012196" y="3169449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ounded Rectangle 16"/>
              <p:cNvSpPr/>
              <p:nvPr/>
            </p:nvSpPr>
            <p:spPr>
              <a:xfrm>
                <a:off x="2692610" y="1587413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ounded Rectangle 17"/>
              <p:cNvSpPr/>
              <p:nvPr/>
            </p:nvSpPr>
            <p:spPr>
              <a:xfrm>
                <a:off x="2692610" y="2102650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ounded Rectangle 18"/>
              <p:cNvSpPr/>
              <p:nvPr/>
            </p:nvSpPr>
            <p:spPr>
              <a:xfrm>
                <a:off x="2692610" y="2649341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ounded Rectangle 19"/>
              <p:cNvSpPr/>
              <p:nvPr/>
            </p:nvSpPr>
            <p:spPr>
              <a:xfrm>
                <a:off x="2692610" y="3164578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802573" y="1739813"/>
              <a:ext cx="1967105" cy="1487673"/>
              <a:chOff x="650173" y="1587413"/>
              <a:chExt cx="2571647" cy="1944873"/>
            </a:xfrm>
          </p:grpSpPr>
          <p:cxnSp>
            <p:nvCxnSpPr>
              <p:cNvPr id="46" name="Straight Connector 45"/>
              <p:cNvCxnSpPr>
                <a:stCxn id="66" idx="1"/>
                <a:endCxn id="54" idx="3"/>
              </p:cNvCxnSpPr>
              <p:nvPr/>
            </p:nvCxnSpPr>
            <p:spPr>
              <a:xfrm flipH="1">
                <a:off x="1179383" y="1768832"/>
                <a:ext cx="1513227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>
                <a:stCxn id="67" idx="1"/>
                <a:endCxn id="55" idx="3"/>
              </p:cNvCxnSpPr>
              <p:nvPr/>
            </p:nvCxnSpPr>
            <p:spPr>
              <a:xfrm flipH="1">
                <a:off x="1179383" y="2284069"/>
                <a:ext cx="1513227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>
                <a:stCxn id="68" idx="1"/>
                <a:endCxn id="56" idx="3"/>
              </p:cNvCxnSpPr>
              <p:nvPr/>
            </p:nvCxnSpPr>
            <p:spPr>
              <a:xfrm flipH="1">
                <a:off x="1179383" y="2830760"/>
                <a:ext cx="1513227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>
                <a:stCxn id="69" idx="1"/>
                <a:endCxn id="57" idx="3"/>
              </p:cNvCxnSpPr>
              <p:nvPr/>
            </p:nvCxnSpPr>
            <p:spPr>
              <a:xfrm flipH="1">
                <a:off x="1179383" y="3345997"/>
                <a:ext cx="1513227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>
                <a:stCxn id="69" idx="0"/>
                <a:endCxn id="66" idx="2"/>
              </p:cNvCxnSpPr>
              <p:nvPr/>
            </p:nvCxnSpPr>
            <p:spPr>
              <a:xfrm flipV="1">
                <a:off x="2957215" y="1950250"/>
                <a:ext cx="0" cy="1214328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>
                <a:stCxn id="65" idx="0"/>
                <a:endCxn id="62" idx="2"/>
              </p:cNvCxnSpPr>
              <p:nvPr/>
            </p:nvCxnSpPr>
            <p:spPr>
              <a:xfrm flipV="1">
                <a:off x="2276801" y="1955121"/>
                <a:ext cx="0" cy="1214328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>
                <a:stCxn id="61" idx="0"/>
                <a:endCxn id="58" idx="2"/>
              </p:cNvCxnSpPr>
              <p:nvPr/>
            </p:nvCxnSpPr>
            <p:spPr>
              <a:xfrm flipV="1">
                <a:off x="1596388" y="1950250"/>
                <a:ext cx="0" cy="1214328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>
                <a:stCxn id="57" idx="0"/>
                <a:endCxn id="54" idx="2"/>
              </p:cNvCxnSpPr>
              <p:nvPr/>
            </p:nvCxnSpPr>
            <p:spPr>
              <a:xfrm flipV="1">
                <a:off x="914778" y="1950250"/>
                <a:ext cx="0" cy="1214328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Rounded Rectangle 53"/>
              <p:cNvSpPr/>
              <p:nvPr/>
            </p:nvSpPr>
            <p:spPr>
              <a:xfrm>
                <a:off x="650173" y="1587413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ounded Rectangle 54"/>
              <p:cNvSpPr/>
              <p:nvPr/>
            </p:nvSpPr>
            <p:spPr>
              <a:xfrm>
                <a:off x="650173" y="2102650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ounded Rectangle 55"/>
              <p:cNvSpPr/>
              <p:nvPr/>
            </p:nvSpPr>
            <p:spPr>
              <a:xfrm>
                <a:off x="650173" y="2649341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ounded Rectangle 56"/>
              <p:cNvSpPr/>
              <p:nvPr/>
            </p:nvSpPr>
            <p:spPr>
              <a:xfrm>
                <a:off x="650173" y="3164578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ounded Rectangle 57"/>
              <p:cNvSpPr/>
              <p:nvPr/>
            </p:nvSpPr>
            <p:spPr>
              <a:xfrm>
                <a:off x="1331783" y="1587413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ounded Rectangle 58"/>
              <p:cNvSpPr/>
              <p:nvPr/>
            </p:nvSpPr>
            <p:spPr>
              <a:xfrm>
                <a:off x="1331783" y="2102650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ounded Rectangle 59"/>
              <p:cNvSpPr/>
              <p:nvPr/>
            </p:nvSpPr>
            <p:spPr>
              <a:xfrm>
                <a:off x="1331783" y="2649341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ounded Rectangle 60"/>
              <p:cNvSpPr/>
              <p:nvPr/>
            </p:nvSpPr>
            <p:spPr>
              <a:xfrm>
                <a:off x="1331783" y="3164578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ounded Rectangle 61"/>
              <p:cNvSpPr/>
              <p:nvPr/>
            </p:nvSpPr>
            <p:spPr>
              <a:xfrm>
                <a:off x="2012196" y="1592284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ounded Rectangle 62"/>
              <p:cNvSpPr/>
              <p:nvPr/>
            </p:nvSpPr>
            <p:spPr>
              <a:xfrm>
                <a:off x="2012196" y="2107521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ounded Rectangle 63"/>
              <p:cNvSpPr/>
              <p:nvPr/>
            </p:nvSpPr>
            <p:spPr>
              <a:xfrm>
                <a:off x="2012196" y="2654212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ounded Rectangle 64"/>
              <p:cNvSpPr/>
              <p:nvPr/>
            </p:nvSpPr>
            <p:spPr>
              <a:xfrm>
                <a:off x="2012196" y="3169449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ounded Rectangle 65"/>
              <p:cNvSpPr/>
              <p:nvPr/>
            </p:nvSpPr>
            <p:spPr>
              <a:xfrm>
                <a:off x="2692610" y="1587413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ounded Rectangle 66"/>
              <p:cNvSpPr/>
              <p:nvPr/>
            </p:nvSpPr>
            <p:spPr>
              <a:xfrm>
                <a:off x="2692610" y="2102650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ounded Rectangle 67"/>
              <p:cNvSpPr/>
              <p:nvPr/>
            </p:nvSpPr>
            <p:spPr>
              <a:xfrm>
                <a:off x="2692610" y="2649341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ounded Rectangle 68"/>
              <p:cNvSpPr/>
              <p:nvPr/>
            </p:nvSpPr>
            <p:spPr>
              <a:xfrm>
                <a:off x="2692610" y="3164578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>
              <a:off x="954973" y="1892213"/>
              <a:ext cx="1967105" cy="1487673"/>
              <a:chOff x="650173" y="1587413"/>
              <a:chExt cx="2571647" cy="1944873"/>
            </a:xfrm>
          </p:grpSpPr>
          <p:cxnSp>
            <p:nvCxnSpPr>
              <p:cNvPr id="71" name="Straight Connector 70"/>
              <p:cNvCxnSpPr>
                <a:stCxn id="91" idx="1"/>
                <a:endCxn id="79" idx="3"/>
              </p:cNvCxnSpPr>
              <p:nvPr/>
            </p:nvCxnSpPr>
            <p:spPr>
              <a:xfrm flipH="1">
                <a:off x="1179383" y="1768832"/>
                <a:ext cx="1513227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>
                <a:stCxn id="92" idx="1"/>
                <a:endCxn id="80" idx="3"/>
              </p:cNvCxnSpPr>
              <p:nvPr/>
            </p:nvCxnSpPr>
            <p:spPr>
              <a:xfrm flipH="1">
                <a:off x="1179383" y="2284069"/>
                <a:ext cx="1513227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>
                <a:stCxn id="93" idx="1"/>
                <a:endCxn id="81" idx="3"/>
              </p:cNvCxnSpPr>
              <p:nvPr/>
            </p:nvCxnSpPr>
            <p:spPr>
              <a:xfrm flipH="1">
                <a:off x="1179383" y="2830760"/>
                <a:ext cx="1513227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>
                <a:stCxn id="94" idx="1"/>
                <a:endCxn id="82" idx="3"/>
              </p:cNvCxnSpPr>
              <p:nvPr/>
            </p:nvCxnSpPr>
            <p:spPr>
              <a:xfrm flipH="1">
                <a:off x="1179383" y="3345997"/>
                <a:ext cx="1513227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>
                <a:stCxn id="94" idx="0"/>
                <a:endCxn id="91" idx="2"/>
              </p:cNvCxnSpPr>
              <p:nvPr/>
            </p:nvCxnSpPr>
            <p:spPr>
              <a:xfrm flipV="1">
                <a:off x="2957215" y="1950250"/>
                <a:ext cx="0" cy="1214328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>
                <a:stCxn id="90" idx="0"/>
                <a:endCxn id="87" idx="2"/>
              </p:cNvCxnSpPr>
              <p:nvPr/>
            </p:nvCxnSpPr>
            <p:spPr>
              <a:xfrm flipV="1">
                <a:off x="2276801" y="1955121"/>
                <a:ext cx="0" cy="1214328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>
                <a:stCxn id="86" idx="0"/>
                <a:endCxn id="83" idx="2"/>
              </p:cNvCxnSpPr>
              <p:nvPr/>
            </p:nvCxnSpPr>
            <p:spPr>
              <a:xfrm flipV="1">
                <a:off x="1596388" y="1950250"/>
                <a:ext cx="0" cy="1214328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>
                <a:stCxn id="82" idx="0"/>
                <a:endCxn id="79" idx="2"/>
              </p:cNvCxnSpPr>
              <p:nvPr/>
            </p:nvCxnSpPr>
            <p:spPr>
              <a:xfrm flipV="1">
                <a:off x="914778" y="1950250"/>
                <a:ext cx="0" cy="1214328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Rounded Rectangle 78"/>
              <p:cNvSpPr/>
              <p:nvPr/>
            </p:nvSpPr>
            <p:spPr>
              <a:xfrm>
                <a:off x="650173" y="1587413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ounded Rectangle 79"/>
              <p:cNvSpPr/>
              <p:nvPr/>
            </p:nvSpPr>
            <p:spPr>
              <a:xfrm>
                <a:off x="650173" y="2102650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ounded Rectangle 80"/>
              <p:cNvSpPr/>
              <p:nvPr/>
            </p:nvSpPr>
            <p:spPr>
              <a:xfrm>
                <a:off x="650173" y="2649341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ounded Rectangle 81"/>
              <p:cNvSpPr/>
              <p:nvPr/>
            </p:nvSpPr>
            <p:spPr>
              <a:xfrm>
                <a:off x="650173" y="3164578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ounded Rectangle 82"/>
              <p:cNvSpPr/>
              <p:nvPr/>
            </p:nvSpPr>
            <p:spPr>
              <a:xfrm>
                <a:off x="1331783" y="1587413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ounded Rectangle 83"/>
              <p:cNvSpPr/>
              <p:nvPr/>
            </p:nvSpPr>
            <p:spPr>
              <a:xfrm>
                <a:off x="1331783" y="2102650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Rounded Rectangle 84"/>
              <p:cNvSpPr/>
              <p:nvPr/>
            </p:nvSpPr>
            <p:spPr>
              <a:xfrm>
                <a:off x="1331783" y="2649341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Rounded Rectangle 85"/>
              <p:cNvSpPr/>
              <p:nvPr/>
            </p:nvSpPr>
            <p:spPr>
              <a:xfrm>
                <a:off x="1331783" y="3164578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ounded Rectangle 86"/>
              <p:cNvSpPr/>
              <p:nvPr/>
            </p:nvSpPr>
            <p:spPr>
              <a:xfrm>
                <a:off x="2012196" y="1592284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ounded Rectangle 87"/>
              <p:cNvSpPr/>
              <p:nvPr/>
            </p:nvSpPr>
            <p:spPr>
              <a:xfrm>
                <a:off x="2012196" y="2107521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ounded Rectangle 88"/>
              <p:cNvSpPr/>
              <p:nvPr/>
            </p:nvSpPr>
            <p:spPr>
              <a:xfrm>
                <a:off x="2012196" y="2654212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ounded Rectangle 89"/>
              <p:cNvSpPr/>
              <p:nvPr/>
            </p:nvSpPr>
            <p:spPr>
              <a:xfrm>
                <a:off x="2012196" y="3169449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ounded Rectangle 90"/>
              <p:cNvSpPr/>
              <p:nvPr/>
            </p:nvSpPr>
            <p:spPr>
              <a:xfrm>
                <a:off x="2692610" y="1587413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ounded Rectangle 91"/>
              <p:cNvSpPr/>
              <p:nvPr/>
            </p:nvSpPr>
            <p:spPr>
              <a:xfrm>
                <a:off x="2692610" y="2102650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ounded Rectangle 92"/>
              <p:cNvSpPr/>
              <p:nvPr/>
            </p:nvSpPr>
            <p:spPr>
              <a:xfrm>
                <a:off x="2692610" y="2649341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ounded Rectangle 93"/>
              <p:cNvSpPr/>
              <p:nvPr/>
            </p:nvSpPr>
            <p:spPr>
              <a:xfrm>
                <a:off x="2692610" y="3164578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5" name="Group 94"/>
            <p:cNvGrpSpPr/>
            <p:nvPr/>
          </p:nvGrpSpPr>
          <p:grpSpPr>
            <a:xfrm>
              <a:off x="1107373" y="2044613"/>
              <a:ext cx="1967105" cy="1487673"/>
              <a:chOff x="650173" y="1587413"/>
              <a:chExt cx="2571647" cy="1944873"/>
            </a:xfrm>
          </p:grpSpPr>
          <p:cxnSp>
            <p:nvCxnSpPr>
              <p:cNvPr id="96" name="Straight Connector 95"/>
              <p:cNvCxnSpPr>
                <a:stCxn id="116" idx="1"/>
                <a:endCxn id="104" idx="3"/>
              </p:cNvCxnSpPr>
              <p:nvPr/>
            </p:nvCxnSpPr>
            <p:spPr>
              <a:xfrm flipH="1">
                <a:off x="1179383" y="1768832"/>
                <a:ext cx="1513227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/>
              <p:cNvCxnSpPr>
                <a:stCxn id="117" idx="1"/>
                <a:endCxn id="105" idx="3"/>
              </p:cNvCxnSpPr>
              <p:nvPr/>
            </p:nvCxnSpPr>
            <p:spPr>
              <a:xfrm flipH="1">
                <a:off x="1179383" y="2284069"/>
                <a:ext cx="1513227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/>
              <p:cNvCxnSpPr>
                <a:stCxn id="118" idx="1"/>
                <a:endCxn id="106" idx="3"/>
              </p:cNvCxnSpPr>
              <p:nvPr/>
            </p:nvCxnSpPr>
            <p:spPr>
              <a:xfrm flipH="1">
                <a:off x="1179383" y="2830760"/>
                <a:ext cx="1513227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/>
              <p:cNvCxnSpPr>
                <a:stCxn id="119" idx="1"/>
                <a:endCxn id="107" idx="3"/>
              </p:cNvCxnSpPr>
              <p:nvPr/>
            </p:nvCxnSpPr>
            <p:spPr>
              <a:xfrm flipH="1">
                <a:off x="1179383" y="3345997"/>
                <a:ext cx="1513227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/>
              <p:cNvCxnSpPr>
                <a:stCxn id="119" idx="0"/>
                <a:endCxn id="116" idx="2"/>
              </p:cNvCxnSpPr>
              <p:nvPr/>
            </p:nvCxnSpPr>
            <p:spPr>
              <a:xfrm flipV="1">
                <a:off x="2957215" y="1950250"/>
                <a:ext cx="0" cy="1214328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>
                <a:stCxn id="115" idx="0"/>
                <a:endCxn id="112" idx="2"/>
              </p:cNvCxnSpPr>
              <p:nvPr/>
            </p:nvCxnSpPr>
            <p:spPr>
              <a:xfrm flipV="1">
                <a:off x="2276801" y="1955121"/>
                <a:ext cx="0" cy="1214328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/>
              <p:cNvCxnSpPr>
                <a:stCxn id="111" idx="0"/>
                <a:endCxn id="108" idx="2"/>
              </p:cNvCxnSpPr>
              <p:nvPr/>
            </p:nvCxnSpPr>
            <p:spPr>
              <a:xfrm flipV="1">
                <a:off x="1596388" y="1950250"/>
                <a:ext cx="0" cy="1214328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/>
              <p:cNvCxnSpPr>
                <a:stCxn id="107" idx="0"/>
                <a:endCxn id="104" idx="2"/>
              </p:cNvCxnSpPr>
              <p:nvPr/>
            </p:nvCxnSpPr>
            <p:spPr>
              <a:xfrm flipV="1">
                <a:off x="914778" y="1950250"/>
                <a:ext cx="0" cy="1214328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4" name="Rounded Rectangle 103"/>
              <p:cNvSpPr/>
              <p:nvPr/>
            </p:nvSpPr>
            <p:spPr>
              <a:xfrm>
                <a:off x="650173" y="1587413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ounded Rectangle 104"/>
              <p:cNvSpPr/>
              <p:nvPr/>
            </p:nvSpPr>
            <p:spPr>
              <a:xfrm>
                <a:off x="650173" y="2102650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ounded Rectangle 105"/>
              <p:cNvSpPr/>
              <p:nvPr/>
            </p:nvSpPr>
            <p:spPr>
              <a:xfrm>
                <a:off x="650173" y="2649341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ounded Rectangle 106"/>
              <p:cNvSpPr/>
              <p:nvPr/>
            </p:nvSpPr>
            <p:spPr>
              <a:xfrm>
                <a:off x="650173" y="3164578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ounded Rectangle 107"/>
              <p:cNvSpPr/>
              <p:nvPr/>
            </p:nvSpPr>
            <p:spPr>
              <a:xfrm>
                <a:off x="1331783" y="1587413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Rounded Rectangle 108"/>
              <p:cNvSpPr/>
              <p:nvPr/>
            </p:nvSpPr>
            <p:spPr>
              <a:xfrm>
                <a:off x="1331783" y="2102650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Rounded Rectangle 109"/>
              <p:cNvSpPr/>
              <p:nvPr/>
            </p:nvSpPr>
            <p:spPr>
              <a:xfrm>
                <a:off x="1331783" y="2649341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Rounded Rectangle 110"/>
              <p:cNvSpPr/>
              <p:nvPr/>
            </p:nvSpPr>
            <p:spPr>
              <a:xfrm>
                <a:off x="1331783" y="3164578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Rounded Rectangle 111"/>
              <p:cNvSpPr/>
              <p:nvPr/>
            </p:nvSpPr>
            <p:spPr>
              <a:xfrm>
                <a:off x="2012196" y="1592284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Rounded Rectangle 112"/>
              <p:cNvSpPr/>
              <p:nvPr/>
            </p:nvSpPr>
            <p:spPr>
              <a:xfrm>
                <a:off x="2012196" y="2107521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Rounded Rectangle 113"/>
              <p:cNvSpPr/>
              <p:nvPr/>
            </p:nvSpPr>
            <p:spPr>
              <a:xfrm>
                <a:off x="2012196" y="2654212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Rounded Rectangle 114"/>
              <p:cNvSpPr/>
              <p:nvPr/>
            </p:nvSpPr>
            <p:spPr>
              <a:xfrm>
                <a:off x="2012196" y="3169449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Rounded Rectangle 115"/>
              <p:cNvSpPr/>
              <p:nvPr/>
            </p:nvSpPr>
            <p:spPr>
              <a:xfrm>
                <a:off x="2692610" y="1587413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Rounded Rectangle 116"/>
              <p:cNvSpPr/>
              <p:nvPr/>
            </p:nvSpPr>
            <p:spPr>
              <a:xfrm>
                <a:off x="2692610" y="2102650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Rounded Rectangle 117"/>
              <p:cNvSpPr/>
              <p:nvPr/>
            </p:nvSpPr>
            <p:spPr>
              <a:xfrm>
                <a:off x="2692610" y="2649341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ounded Rectangle 118"/>
              <p:cNvSpPr/>
              <p:nvPr/>
            </p:nvSpPr>
            <p:spPr>
              <a:xfrm>
                <a:off x="2692610" y="3164578"/>
                <a:ext cx="529210" cy="36283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45" name="Group 144"/>
          <p:cNvGrpSpPr/>
          <p:nvPr/>
        </p:nvGrpSpPr>
        <p:grpSpPr>
          <a:xfrm>
            <a:off x="4134151" y="1682793"/>
            <a:ext cx="404803" cy="1483947"/>
            <a:chOff x="3711853" y="1743538"/>
            <a:chExt cx="404803" cy="1483947"/>
          </a:xfrm>
        </p:grpSpPr>
        <p:sp>
          <p:nvSpPr>
            <p:cNvPr id="120" name="Rounded Rectangle 119"/>
            <p:cNvSpPr/>
            <p:nvPr/>
          </p:nvSpPr>
          <p:spPr>
            <a:xfrm>
              <a:off x="3711853" y="1743538"/>
              <a:ext cx="404803" cy="277541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ounded Rectangle 120"/>
            <p:cNvSpPr/>
            <p:nvPr/>
          </p:nvSpPr>
          <p:spPr>
            <a:xfrm>
              <a:off x="3711853" y="2137653"/>
              <a:ext cx="404803" cy="277541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3711853" y="2555828"/>
              <a:ext cx="404803" cy="277541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ounded Rectangle 122"/>
            <p:cNvSpPr/>
            <p:nvPr/>
          </p:nvSpPr>
          <p:spPr>
            <a:xfrm>
              <a:off x="3711853" y="2949944"/>
              <a:ext cx="404803" cy="277541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3" name="Group 152"/>
          <p:cNvGrpSpPr/>
          <p:nvPr/>
        </p:nvGrpSpPr>
        <p:grpSpPr>
          <a:xfrm>
            <a:off x="5511509" y="1677773"/>
            <a:ext cx="2265527" cy="1697129"/>
            <a:chOff x="5511509" y="1902439"/>
            <a:chExt cx="2265527" cy="1697129"/>
          </a:xfrm>
        </p:grpSpPr>
        <p:grpSp>
          <p:nvGrpSpPr>
            <p:cNvPr id="144" name="Group 143"/>
            <p:cNvGrpSpPr/>
            <p:nvPr/>
          </p:nvGrpSpPr>
          <p:grpSpPr>
            <a:xfrm>
              <a:off x="5511509" y="1905200"/>
              <a:ext cx="404803" cy="1694368"/>
              <a:chOff x="4839962" y="1918162"/>
              <a:chExt cx="404803" cy="1694368"/>
            </a:xfrm>
          </p:grpSpPr>
          <p:sp>
            <p:nvSpPr>
              <p:cNvPr id="124" name="Rounded Rectangle 123"/>
              <p:cNvSpPr/>
              <p:nvPr/>
            </p:nvSpPr>
            <p:spPr>
              <a:xfrm>
                <a:off x="4839962" y="1918162"/>
                <a:ext cx="404803" cy="277541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Rounded Rectangle 124"/>
              <p:cNvSpPr/>
              <p:nvPr/>
            </p:nvSpPr>
            <p:spPr>
              <a:xfrm>
                <a:off x="4839962" y="2195703"/>
                <a:ext cx="404803" cy="277541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Rounded Rectangle 125"/>
              <p:cNvSpPr/>
              <p:nvPr/>
            </p:nvSpPr>
            <p:spPr>
              <a:xfrm>
                <a:off x="4839962" y="2483147"/>
                <a:ext cx="404803" cy="277541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Rounded Rectangle 126"/>
              <p:cNvSpPr/>
              <p:nvPr/>
            </p:nvSpPr>
            <p:spPr>
              <a:xfrm>
                <a:off x="4839962" y="2770362"/>
                <a:ext cx="404803" cy="277541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Rounded Rectangle 127"/>
              <p:cNvSpPr/>
              <p:nvPr/>
            </p:nvSpPr>
            <p:spPr>
              <a:xfrm>
                <a:off x="4839962" y="3057448"/>
                <a:ext cx="404803" cy="277541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Rounded Rectangle 128"/>
              <p:cNvSpPr/>
              <p:nvPr/>
            </p:nvSpPr>
            <p:spPr>
              <a:xfrm>
                <a:off x="4839962" y="3334989"/>
                <a:ext cx="404803" cy="277541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0" name="Can 129"/>
            <p:cNvSpPr/>
            <p:nvPr/>
          </p:nvSpPr>
          <p:spPr>
            <a:xfrm>
              <a:off x="6039772" y="1910041"/>
              <a:ext cx="423369" cy="529160"/>
            </a:xfrm>
            <a:prstGeom prst="can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Can 130"/>
            <p:cNvSpPr/>
            <p:nvPr/>
          </p:nvSpPr>
          <p:spPr>
            <a:xfrm>
              <a:off x="6478801" y="1902439"/>
              <a:ext cx="423369" cy="529160"/>
            </a:xfrm>
            <a:prstGeom prst="can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Can 132"/>
            <p:cNvSpPr/>
            <p:nvPr/>
          </p:nvSpPr>
          <p:spPr>
            <a:xfrm>
              <a:off x="6913400" y="1902439"/>
              <a:ext cx="423369" cy="529160"/>
            </a:xfrm>
            <a:prstGeom prst="can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Can 133"/>
            <p:cNvSpPr/>
            <p:nvPr/>
          </p:nvSpPr>
          <p:spPr>
            <a:xfrm>
              <a:off x="7353667" y="1902439"/>
              <a:ext cx="423369" cy="529160"/>
            </a:xfrm>
            <a:prstGeom prst="can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Can 134"/>
            <p:cNvSpPr/>
            <p:nvPr/>
          </p:nvSpPr>
          <p:spPr>
            <a:xfrm>
              <a:off x="6039772" y="2470342"/>
              <a:ext cx="423369" cy="529160"/>
            </a:xfrm>
            <a:prstGeom prst="can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Can 135"/>
            <p:cNvSpPr/>
            <p:nvPr/>
          </p:nvSpPr>
          <p:spPr>
            <a:xfrm>
              <a:off x="6478801" y="2470342"/>
              <a:ext cx="423369" cy="529160"/>
            </a:xfrm>
            <a:prstGeom prst="can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Can 136"/>
            <p:cNvSpPr/>
            <p:nvPr/>
          </p:nvSpPr>
          <p:spPr>
            <a:xfrm>
              <a:off x="6913400" y="2459992"/>
              <a:ext cx="423369" cy="529160"/>
            </a:xfrm>
            <a:prstGeom prst="can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Can 137"/>
            <p:cNvSpPr/>
            <p:nvPr/>
          </p:nvSpPr>
          <p:spPr>
            <a:xfrm>
              <a:off x="7353667" y="2459992"/>
              <a:ext cx="423369" cy="529160"/>
            </a:xfrm>
            <a:prstGeom prst="can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Can 138"/>
            <p:cNvSpPr/>
            <p:nvPr/>
          </p:nvSpPr>
          <p:spPr>
            <a:xfrm>
              <a:off x="6039772" y="3040092"/>
              <a:ext cx="423369" cy="529160"/>
            </a:xfrm>
            <a:prstGeom prst="can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Can 139"/>
            <p:cNvSpPr/>
            <p:nvPr/>
          </p:nvSpPr>
          <p:spPr>
            <a:xfrm>
              <a:off x="6478801" y="3040092"/>
              <a:ext cx="423369" cy="529160"/>
            </a:xfrm>
            <a:prstGeom prst="can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Can 140"/>
            <p:cNvSpPr/>
            <p:nvPr/>
          </p:nvSpPr>
          <p:spPr>
            <a:xfrm>
              <a:off x="6913400" y="3042270"/>
              <a:ext cx="423369" cy="529160"/>
            </a:xfrm>
            <a:prstGeom prst="can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Can 141"/>
            <p:cNvSpPr/>
            <p:nvPr/>
          </p:nvSpPr>
          <p:spPr>
            <a:xfrm>
              <a:off x="7353667" y="3042270"/>
              <a:ext cx="423369" cy="529160"/>
            </a:xfrm>
            <a:prstGeom prst="can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9" name="Left-Right Arrow 148"/>
          <p:cNvSpPr/>
          <p:nvPr/>
        </p:nvSpPr>
        <p:spPr>
          <a:xfrm>
            <a:off x="3379278" y="2259068"/>
            <a:ext cx="737378" cy="318431"/>
          </a:xfrm>
          <a:prstGeom prst="leftRightArrow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TextBox 149"/>
          <p:cNvSpPr txBox="1"/>
          <p:nvPr/>
        </p:nvSpPr>
        <p:spPr>
          <a:xfrm>
            <a:off x="949880" y="1165239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compute nodes</a:t>
            </a:r>
          </a:p>
        </p:txBody>
      </p:sp>
      <p:sp>
        <p:nvSpPr>
          <p:cNvPr id="151" name="TextBox 150"/>
          <p:cNvSpPr txBox="1"/>
          <p:nvPr/>
        </p:nvSpPr>
        <p:spPr>
          <a:xfrm>
            <a:off x="2928077" y="1159484"/>
            <a:ext cx="2959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IO forwarders &amp; Burst Buffers</a:t>
            </a:r>
          </a:p>
        </p:txBody>
      </p:sp>
      <p:sp>
        <p:nvSpPr>
          <p:cNvPr id="152" name="TextBox 151"/>
          <p:cNvSpPr txBox="1"/>
          <p:nvPr/>
        </p:nvSpPr>
        <p:spPr>
          <a:xfrm>
            <a:off x="5506415" y="1165239"/>
            <a:ext cx="2270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storage servers</a:t>
            </a:r>
          </a:p>
        </p:txBody>
      </p:sp>
      <p:sp>
        <p:nvSpPr>
          <p:cNvPr id="177" name="TextBox 176"/>
          <p:cNvSpPr txBox="1"/>
          <p:nvPr/>
        </p:nvSpPr>
        <p:spPr>
          <a:xfrm>
            <a:off x="653442" y="3798100"/>
            <a:ext cx="961133" cy="646331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Darshan</a:t>
            </a:r>
          </a:p>
          <a:p>
            <a:r>
              <a:rPr lang="en-US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(apps)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5742254" y="3802464"/>
            <a:ext cx="595035" cy="369332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LMT</a:t>
            </a:r>
          </a:p>
        </p:txBody>
      </p:sp>
      <p:cxnSp>
        <p:nvCxnSpPr>
          <p:cNvPr id="179" name="Straight Arrow Connector 178"/>
          <p:cNvCxnSpPr>
            <a:stCxn id="129" idx="2"/>
          </p:cNvCxnSpPr>
          <p:nvPr/>
        </p:nvCxnSpPr>
        <p:spPr>
          <a:xfrm>
            <a:off x="5713911" y="3374902"/>
            <a:ext cx="173668" cy="1335787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Arrow Connector 181"/>
          <p:cNvCxnSpPr>
            <a:stCxn id="123" idx="2"/>
          </p:cNvCxnSpPr>
          <p:nvPr/>
        </p:nvCxnSpPr>
        <p:spPr>
          <a:xfrm>
            <a:off x="4336553" y="3166740"/>
            <a:ext cx="0" cy="1543949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/>
          <p:cNvCxnSpPr>
            <a:stCxn id="107" idx="2"/>
          </p:cNvCxnSpPr>
          <p:nvPr/>
        </p:nvCxnSpPr>
        <p:spPr>
          <a:xfrm>
            <a:off x="1614575" y="3528560"/>
            <a:ext cx="0" cy="1182129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4" name="Right Arrow 153"/>
          <p:cNvSpPr/>
          <p:nvPr/>
        </p:nvSpPr>
        <p:spPr>
          <a:xfrm>
            <a:off x="949880" y="4581128"/>
            <a:ext cx="7245431" cy="589610"/>
          </a:xfrm>
          <a:prstGeom prst="rightArrow">
            <a:avLst/>
          </a:prstGeom>
          <a:solidFill>
            <a:srgbClr val="FFFFFF"/>
          </a:solidFill>
          <a:ln>
            <a:solidFill>
              <a:srgbClr val="000000"/>
            </a:solidFill>
            <a:prstDash val="sysDash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smtClean="0">
                <a:solidFill>
                  <a:schemeClr val="tx1"/>
                </a:solidFill>
              </a:rPr>
              <a:t>AMQP Bus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1995700" y="3802464"/>
            <a:ext cx="921008" cy="646331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dirty="0" err="1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collectd</a:t>
            </a:r>
            <a:endParaRPr lang="en-US" dirty="0" smtClean="0">
              <a:effectLst>
                <a:glow rad="101600">
                  <a:schemeClr val="bg1">
                    <a:alpha val="75000"/>
                  </a:schemeClr>
                </a:glow>
              </a:effectLst>
            </a:endParaRPr>
          </a:p>
          <a:p>
            <a:r>
              <a:rPr lang="en-US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(</a:t>
            </a:r>
            <a:r>
              <a:rPr lang="en-US" dirty="0" err="1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fs</a:t>
            </a:r>
            <a:r>
              <a:rPr lang="en-US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)</a:t>
            </a:r>
          </a:p>
        </p:txBody>
      </p:sp>
      <p:cxnSp>
        <p:nvCxnSpPr>
          <p:cNvPr id="156" name="Straight Arrow Connector 155"/>
          <p:cNvCxnSpPr>
            <a:stCxn id="107" idx="2"/>
          </p:cNvCxnSpPr>
          <p:nvPr/>
        </p:nvCxnSpPr>
        <p:spPr>
          <a:xfrm>
            <a:off x="1614575" y="3528560"/>
            <a:ext cx="521377" cy="1182129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Arrow Connector 157"/>
          <p:cNvCxnSpPr/>
          <p:nvPr/>
        </p:nvCxnSpPr>
        <p:spPr>
          <a:xfrm>
            <a:off x="3660192" y="2488484"/>
            <a:ext cx="0" cy="2222205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0" name="TextBox 159"/>
          <p:cNvSpPr txBox="1"/>
          <p:nvPr/>
        </p:nvSpPr>
        <p:spPr>
          <a:xfrm>
            <a:off x="3155449" y="3934797"/>
            <a:ext cx="1009486" cy="646331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Fabric</a:t>
            </a:r>
          </a:p>
          <a:p>
            <a:pPr algn="ctr"/>
            <a:r>
              <a:rPr lang="en-US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counters</a:t>
            </a:r>
          </a:p>
        </p:txBody>
      </p:sp>
      <p:grpSp>
        <p:nvGrpSpPr>
          <p:cNvPr id="164" name="Group 163"/>
          <p:cNvGrpSpPr/>
          <p:nvPr/>
        </p:nvGrpSpPr>
        <p:grpSpPr>
          <a:xfrm>
            <a:off x="4286551" y="1835193"/>
            <a:ext cx="404803" cy="1483947"/>
            <a:chOff x="3711853" y="1743538"/>
            <a:chExt cx="404803" cy="1483947"/>
          </a:xfrm>
        </p:grpSpPr>
        <p:sp>
          <p:nvSpPr>
            <p:cNvPr id="165" name="Rounded Rectangle 164"/>
            <p:cNvSpPr/>
            <p:nvPr/>
          </p:nvSpPr>
          <p:spPr>
            <a:xfrm>
              <a:off x="3711853" y="1743538"/>
              <a:ext cx="404803" cy="277541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Rounded Rectangle 166"/>
            <p:cNvSpPr/>
            <p:nvPr/>
          </p:nvSpPr>
          <p:spPr>
            <a:xfrm>
              <a:off x="3711853" y="2137653"/>
              <a:ext cx="404803" cy="277541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Rounded Rectangle 167"/>
            <p:cNvSpPr/>
            <p:nvPr/>
          </p:nvSpPr>
          <p:spPr>
            <a:xfrm>
              <a:off x="3711853" y="2555828"/>
              <a:ext cx="404803" cy="277541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Rounded Rectangle 168"/>
            <p:cNvSpPr/>
            <p:nvPr/>
          </p:nvSpPr>
          <p:spPr>
            <a:xfrm>
              <a:off x="3711853" y="2949944"/>
              <a:ext cx="404803" cy="277541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70" name="Straight Arrow Connector 169"/>
          <p:cNvCxnSpPr/>
          <p:nvPr/>
        </p:nvCxnSpPr>
        <p:spPr>
          <a:xfrm>
            <a:off x="6858853" y="3319140"/>
            <a:ext cx="202401" cy="1391549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1" name="TextBox 170"/>
          <p:cNvSpPr txBox="1"/>
          <p:nvPr/>
        </p:nvSpPr>
        <p:spPr>
          <a:xfrm>
            <a:off x="6919652" y="3798099"/>
            <a:ext cx="991452" cy="369332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dirty="0" err="1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DDNtool</a:t>
            </a:r>
            <a:endParaRPr lang="en-US" dirty="0" smtClean="0">
              <a:effectLst>
                <a:glow rad="101600">
                  <a:schemeClr val="bg1">
                    <a:alpha val="75000"/>
                  </a:schemeClr>
                </a:glow>
              </a:effectLst>
            </a:endParaRPr>
          </a:p>
        </p:txBody>
      </p:sp>
      <p:cxnSp>
        <p:nvCxnSpPr>
          <p:cNvPr id="172" name="Straight Arrow Connector 171"/>
          <p:cNvCxnSpPr/>
          <p:nvPr/>
        </p:nvCxnSpPr>
        <p:spPr>
          <a:xfrm>
            <a:off x="5227359" y="2495083"/>
            <a:ext cx="0" cy="2215606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3" name="TextBox 172"/>
          <p:cNvSpPr txBox="1"/>
          <p:nvPr/>
        </p:nvSpPr>
        <p:spPr>
          <a:xfrm>
            <a:off x="4722616" y="3934797"/>
            <a:ext cx="1009486" cy="646331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Fabric</a:t>
            </a:r>
          </a:p>
          <a:p>
            <a:pPr algn="ctr"/>
            <a:r>
              <a:rPr lang="en-US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counters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3660192" y="3346764"/>
            <a:ext cx="1512741" cy="646331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collectd</a:t>
            </a:r>
            <a:r>
              <a:rPr lang="en-US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/>
            </a:r>
            <a:br>
              <a:rPr lang="en-US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</a:br>
            <a:r>
              <a:rPr lang="en-US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(</a:t>
            </a:r>
            <a:r>
              <a:rPr lang="en-US" dirty="0" err="1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dvs</a:t>
            </a:r>
            <a:r>
              <a:rPr lang="en-US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, </a:t>
            </a:r>
            <a:r>
              <a:rPr lang="en-US" dirty="0" err="1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lnet</a:t>
            </a:r>
            <a:r>
              <a:rPr lang="en-US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, </a:t>
            </a:r>
            <a:r>
              <a:rPr lang="en-US" dirty="0" err="1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dw</a:t>
            </a:r>
            <a:r>
              <a:rPr lang="en-US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)</a:t>
            </a:r>
          </a:p>
        </p:txBody>
      </p:sp>
      <p:sp>
        <p:nvSpPr>
          <p:cNvPr id="147" name="Left-Right Arrow 146"/>
          <p:cNvSpPr/>
          <p:nvPr/>
        </p:nvSpPr>
        <p:spPr>
          <a:xfrm>
            <a:off x="4722615" y="2272699"/>
            <a:ext cx="783799" cy="313338"/>
          </a:xfrm>
          <a:prstGeom prst="leftRightArrow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428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NERSC's Holistic Monitoring Framework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9</a:t>
            </a:fld>
            <a:r>
              <a:rPr lang="en-US" smtClean="0"/>
              <a:t> -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2892436" y="1484784"/>
            <a:ext cx="5904656" cy="100811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3059832" y="1700808"/>
            <a:ext cx="1056824" cy="58961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Darshan records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7" name="Rounded Rectangle 156"/>
          <p:cNvSpPr/>
          <p:nvPr/>
        </p:nvSpPr>
        <p:spPr>
          <a:xfrm>
            <a:off x="4278983" y="1700808"/>
            <a:ext cx="1056824" cy="58961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collectd</a:t>
            </a:r>
            <a:r>
              <a:rPr lang="en-US" dirty="0" smtClean="0">
                <a:solidFill>
                  <a:schemeClr val="tx1"/>
                </a:solidFill>
              </a:rPr>
              <a:t> records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9" name="Rounded Rectangle 158"/>
          <p:cNvSpPr/>
          <p:nvPr/>
        </p:nvSpPr>
        <p:spPr>
          <a:xfrm>
            <a:off x="5547853" y="1700808"/>
            <a:ext cx="1056824" cy="58961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LMT records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179374" y="1772816"/>
            <a:ext cx="752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dirty="0" smtClean="0"/>
              <a:t>…</a:t>
            </a:r>
            <a:endParaRPr lang="en-US" dirty="0" smtClean="0"/>
          </a:p>
        </p:txBody>
      </p:sp>
      <p:grpSp>
        <p:nvGrpSpPr>
          <p:cNvPr id="132" name="Group 131"/>
          <p:cNvGrpSpPr/>
          <p:nvPr/>
        </p:nvGrpSpPr>
        <p:grpSpPr>
          <a:xfrm>
            <a:off x="4281529" y="2823487"/>
            <a:ext cx="1369212" cy="1296144"/>
            <a:chOff x="4116656" y="2749231"/>
            <a:chExt cx="1369212" cy="1296144"/>
          </a:xfrm>
        </p:grpSpPr>
        <p:sp>
          <p:nvSpPr>
            <p:cNvPr id="28" name="Folded Corner 27"/>
            <p:cNvSpPr/>
            <p:nvPr/>
          </p:nvSpPr>
          <p:spPr>
            <a:xfrm>
              <a:off x="4116656" y="2749231"/>
              <a:ext cx="912808" cy="864096"/>
            </a:xfrm>
            <a:prstGeom prst="foldedCorner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Folded Corner 160"/>
            <p:cNvSpPr/>
            <p:nvPr/>
          </p:nvSpPr>
          <p:spPr>
            <a:xfrm>
              <a:off x="4337442" y="2979910"/>
              <a:ext cx="912808" cy="864096"/>
            </a:xfrm>
            <a:prstGeom prst="foldedCorner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Folded Corner 161"/>
            <p:cNvSpPr/>
            <p:nvPr/>
          </p:nvSpPr>
          <p:spPr>
            <a:xfrm>
              <a:off x="4573060" y="3181279"/>
              <a:ext cx="912808" cy="864096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6884187" y="3318251"/>
            <a:ext cx="1912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Organized views</a:t>
            </a:r>
          </a:p>
        </p:txBody>
      </p:sp>
      <p:sp>
        <p:nvSpPr>
          <p:cNvPr id="166" name="Rounded Rectangle 165"/>
          <p:cNvSpPr/>
          <p:nvPr/>
        </p:nvSpPr>
        <p:spPr>
          <a:xfrm>
            <a:off x="2892436" y="4365104"/>
            <a:ext cx="5904656" cy="100811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Rounded Rectangle 175"/>
          <p:cNvSpPr/>
          <p:nvPr/>
        </p:nvSpPr>
        <p:spPr>
          <a:xfrm>
            <a:off x="3059832" y="4549164"/>
            <a:ext cx="1800200" cy="58961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Correlated view analysis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0" name="Rounded Rectangle 179"/>
          <p:cNvSpPr/>
          <p:nvPr/>
        </p:nvSpPr>
        <p:spPr>
          <a:xfrm>
            <a:off x="5104157" y="4549164"/>
            <a:ext cx="1800200" cy="58961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Statistical analysis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1" name="TextBox 180"/>
          <p:cNvSpPr txBox="1"/>
          <p:nvPr/>
        </p:nvSpPr>
        <p:spPr>
          <a:xfrm>
            <a:off x="7179374" y="4586581"/>
            <a:ext cx="752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dirty="0" smtClean="0"/>
              <a:t>…</a:t>
            </a:r>
            <a:endParaRPr lang="en-US" dirty="0" smtClean="0"/>
          </a:p>
        </p:txBody>
      </p:sp>
      <p:sp>
        <p:nvSpPr>
          <p:cNvPr id="183" name="TextBox 182"/>
          <p:cNvSpPr txBox="1"/>
          <p:nvPr/>
        </p:nvSpPr>
        <p:spPr>
          <a:xfrm>
            <a:off x="6768920" y="3995772"/>
            <a:ext cx="2028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Analyzers</a:t>
            </a:r>
          </a:p>
        </p:txBody>
      </p:sp>
      <p:sp>
        <p:nvSpPr>
          <p:cNvPr id="184" name="Right Arrow 183"/>
          <p:cNvSpPr/>
          <p:nvPr/>
        </p:nvSpPr>
        <p:spPr>
          <a:xfrm>
            <a:off x="157003" y="1853208"/>
            <a:ext cx="2767197" cy="589610"/>
          </a:xfrm>
          <a:prstGeom prst="rightArrow">
            <a:avLst/>
          </a:prstGeom>
          <a:solidFill>
            <a:srgbClr val="FFFFFF"/>
          </a:solidFill>
          <a:ln>
            <a:solidFill>
              <a:srgbClr val="000000"/>
            </a:solidFill>
            <a:prstDash val="sysDash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smtClean="0">
                <a:solidFill>
                  <a:schemeClr val="tx1"/>
                </a:solidFill>
              </a:rPr>
              <a:t>AMQP Bus</a:t>
            </a:r>
            <a:endParaRPr lang="en-US" b="1" i="1" dirty="0">
              <a:solidFill>
                <a:schemeClr val="tx1"/>
              </a:solidFill>
            </a:endParaRPr>
          </a:p>
        </p:txBody>
      </p:sp>
      <p:sp>
        <p:nvSpPr>
          <p:cNvPr id="30" name="Left-Right Arrow 29"/>
          <p:cNvSpPr/>
          <p:nvPr/>
        </p:nvSpPr>
        <p:spPr>
          <a:xfrm>
            <a:off x="1475656" y="4586581"/>
            <a:ext cx="1416780" cy="552193"/>
          </a:xfrm>
          <a:prstGeom prst="leftRightArrow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51382" y="4537409"/>
            <a:ext cx="1048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Query</a:t>
            </a:r>
          </a:p>
          <a:p>
            <a:pPr algn="ctr"/>
            <a:r>
              <a:rPr lang="en-US" b="1" dirty="0" smtClean="0"/>
              <a:t>Interface</a:t>
            </a:r>
          </a:p>
        </p:txBody>
      </p:sp>
      <p:cxnSp>
        <p:nvCxnSpPr>
          <p:cNvPr id="148" name="Straight Arrow Connector 147"/>
          <p:cNvCxnSpPr>
            <a:endCxn id="28" idx="0"/>
          </p:cNvCxnSpPr>
          <p:nvPr/>
        </p:nvCxnSpPr>
        <p:spPr>
          <a:xfrm>
            <a:off x="4737933" y="2492896"/>
            <a:ext cx="0" cy="33059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Arrow Connector 187"/>
          <p:cNvCxnSpPr/>
          <p:nvPr/>
        </p:nvCxnSpPr>
        <p:spPr>
          <a:xfrm>
            <a:off x="4737933" y="3918262"/>
            <a:ext cx="0" cy="44684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0" name="TextBox 189"/>
          <p:cNvSpPr txBox="1"/>
          <p:nvPr/>
        </p:nvSpPr>
        <p:spPr>
          <a:xfrm>
            <a:off x="6738080" y="2498285"/>
            <a:ext cx="2028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File system</a:t>
            </a:r>
          </a:p>
        </p:txBody>
      </p:sp>
    </p:spTree>
    <p:extLst>
      <p:ext uri="{BB962C8B-B14F-4D97-AF65-F5344CB8AC3E}">
        <p14:creationId xmlns:p14="http://schemas.microsoft.com/office/powerpoint/2010/main" val="3761288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NERSC Palette">
      <a:dk1>
        <a:sysClr val="windowText" lastClr="000000"/>
      </a:dk1>
      <a:lt1>
        <a:sysClr val="window" lastClr="FFFFFF"/>
      </a:lt1>
      <a:dk2>
        <a:srgbClr val="194963"/>
      </a:dk2>
      <a:lt2>
        <a:srgbClr val="FEE8B4"/>
      </a:lt2>
      <a:accent1>
        <a:srgbClr val="194963"/>
      </a:accent1>
      <a:accent2>
        <a:srgbClr val="FCD235"/>
      </a:accent2>
      <a:accent3>
        <a:srgbClr val="4FA556"/>
      </a:accent3>
      <a:accent4>
        <a:srgbClr val="8E2A20"/>
      </a:accent4>
      <a:accent5>
        <a:srgbClr val="679AC3"/>
      </a:accent5>
      <a:accent6>
        <a:srgbClr val="F68B44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5229</TotalTime>
  <Words>960</Words>
  <Application>Microsoft Macintosh PowerPoint</Application>
  <PresentationFormat>On-screen Show (4:3)</PresentationFormat>
  <Paragraphs>233</Paragraphs>
  <Slides>16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Default Theme</vt:lpstr>
      <vt:lpstr>Brian Austin, Wahid Bhimji, Tina Butler,  Jack Deslippe, Scott French, Richard Gerber Douglas Jacobsen, Glenn K. Lockwood, Nicholas Wright,  Zhengji Zhao</vt:lpstr>
      <vt:lpstr>PowerPoint Presentation</vt:lpstr>
      <vt:lpstr>NERSC's Current Monitoring Framework</vt:lpstr>
      <vt:lpstr>Lustre Bandwidth Demand in Practice</vt:lpstr>
      <vt:lpstr>Read/Write Ratios</vt:lpstr>
      <vt:lpstr>PowerPoint Presentation</vt:lpstr>
      <vt:lpstr>Checkpointing I/O Workload</vt:lpstr>
      <vt:lpstr>NERSC's Holistic Monitoring Framework</vt:lpstr>
      <vt:lpstr>NERSC's Holistic Monitoring Framework</vt:lpstr>
      <vt:lpstr>The Harder I/O Questions</vt:lpstr>
      <vt:lpstr>Full 2014 Workload Analysis https://www.nersc.gov/research-and-development/apex/  Ongoing work funded by the DOE ASCR SSIO program</vt:lpstr>
      <vt:lpstr>User-facing I/O analysis: Front-end</vt:lpstr>
      <vt:lpstr>User-facing I/O analysis: back-end</vt:lpstr>
      <vt:lpstr>NERSC Workload Diversity</vt:lpstr>
      <vt:lpstr>What causes performance variation?</vt:lpstr>
      <vt:lpstr>Drill down through I/O stack</vt:lpstr>
    </vt:vector>
  </TitlesOfParts>
  <Company>Lawrence Berkeley National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Brian Austin, Wahid Bhimji, Tina Butler,  Jack Deslippe, Scott French, Richard Gerber Douglas Jacobsen, Glenn K. Lockwood, Nicholas Wright,  Zhengji Zhao</dc:title>
  <dc:creator>Glenn Lockwood</dc:creator>
  <cp:lastModifiedBy>Glenn Lockwood</cp:lastModifiedBy>
  <cp:revision>51</cp:revision>
  <dcterms:created xsi:type="dcterms:W3CDTF">2015-11-15T23:50:00Z</dcterms:created>
  <dcterms:modified xsi:type="dcterms:W3CDTF">2015-11-19T19:23:20Z</dcterms:modified>
</cp:coreProperties>
</file>