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0" r:id="rId3"/>
    <p:sldId id="267" r:id="rId4"/>
    <p:sldId id="268" r:id="rId5"/>
    <p:sldId id="261" r:id="rId6"/>
    <p:sldId id="262" r:id="rId7"/>
    <p:sldId id="264" r:id="rId8"/>
    <p:sldId id="266" r:id="rId9"/>
    <p:sldId id="269" r:id="rId10"/>
    <p:sldId id="270" r:id="rId11"/>
    <p:sldId id="263" r:id="rId12"/>
    <p:sldId id="271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6CD"/>
    <a:srgbClr val="9D8C7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3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2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9/26/17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329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9/26/17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4867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3970" y="4368906"/>
            <a:ext cx="4988492" cy="4132747"/>
          </a:xfrm>
          <a:noFill/>
          <a:ln w="9525"/>
        </p:spPr>
        <p:txBody>
          <a:bodyPr lIns="91554" tIns="46580" rIns="91554" bIns="46580"/>
          <a:lstStyle/>
          <a:p>
            <a:endParaRPr lang="en-US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2150"/>
            <a:ext cx="4548187" cy="3413125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SIERRA -- A Computational Framework for Engineering Mechanics Applications (http://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graphics.stanford.edu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/sierra_stanford_april02.pdf)</a:t>
            </a:r>
          </a:p>
          <a:p>
            <a:r>
              <a:rPr lang="en-US" dirty="0"/>
              <a:t>https://</a:t>
            </a:r>
            <a:r>
              <a:rPr lang="en-US" dirty="0" err="1"/>
              <a:t>www.osti.gov</a:t>
            </a:r>
            <a:r>
              <a:rPr lang="en-US" dirty="0"/>
              <a:t>/</a:t>
            </a:r>
            <a:r>
              <a:rPr lang="en-US" dirty="0" err="1"/>
              <a:t>scitech</a:t>
            </a:r>
            <a:r>
              <a:rPr lang="en-US" dirty="0"/>
              <a:t>/servlets/purl/1145754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http://prod.sandia.gov/</a:t>
            </a:r>
            <a:r>
              <a:rPr lang="en-US" dirty="0" err="1"/>
              <a:t>techlib</a:t>
            </a:r>
            <a:r>
              <a:rPr lang="en-US" dirty="0"/>
              <a:t>/access-control.cgi/1992/922137.pdf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33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www.researchgate.net</a:t>
            </a:r>
            <a:r>
              <a:rPr lang="en-US" dirty="0"/>
              <a:t>/publication/255655344_NEMESIS_I_A_Set_of_Functions_for_Describing_Unstructured_Finite-Element_Data_on_Parallel_Computers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4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0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124200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/>
              <a:pPr/>
              <a:t>9/26/17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9/26/17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9/26/17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9/26/17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9/26/17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9/26/17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9/26/17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9/26/17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9/26/17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9/26/17</a:t>
            </a:fld>
            <a:endParaRPr lang="en-US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9/26/17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1178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9/26/17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703737" y="6264797"/>
            <a:ext cx="556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800" dirty="0">
                <a:latin typeface="Arial" charset="0"/>
                <a:ea typeface="Arial" charset="0"/>
                <a:cs typeface="Arial" charset="0"/>
              </a:rPr>
              <a:t>Sandia National Laboratories is a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multimission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laboratory managed and operated by National Technology and Engineering Solutions of Sandia, LLC, a wholly owned subsidiary of Honeywell International, Inc., for the U.S. Department of Energy’s National Nuclear Security Administration under contract DE-NA0003525.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pic>
        <p:nvPicPr>
          <p:cNvPr id="4" name="Picture 3" descr="FourRowsFront-scaled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26" y="1000130"/>
            <a:ext cx="1080196" cy="1384842"/>
          </a:xfrm>
          <a:prstGeom prst="rect">
            <a:avLst/>
          </a:prstGeom>
        </p:spPr>
      </p:pic>
      <p:pic>
        <p:nvPicPr>
          <p:cNvPr id="5" name="Picture 4" descr="CIELOcrop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484304"/>
            <a:ext cx="2484220" cy="1461306"/>
          </a:xfrm>
          <a:prstGeom prst="rect">
            <a:avLst/>
          </a:prstGeom>
        </p:spPr>
      </p:pic>
      <p:pic>
        <p:nvPicPr>
          <p:cNvPr id="23" name="Picture 4" descr="redstorm-racks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" y="989094"/>
            <a:ext cx="1338518" cy="13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38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/>
              <a:pPr/>
              <a:t>9/26/17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9/26/17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9/26/17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erradist.sandia.gov/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14502" y="765337"/>
            <a:ext cx="5971187" cy="1233338"/>
          </a:xfrm>
        </p:spPr>
        <p:txBody>
          <a:bodyPr/>
          <a:lstStyle/>
          <a:p>
            <a:r>
              <a:rPr lang="en-US" sz="3600" dirty="0"/>
              <a:t>Unstructured Grids at</a:t>
            </a:r>
            <a:br>
              <a:rPr lang="en-US" sz="3600" dirty="0"/>
            </a:br>
            <a:r>
              <a:rPr lang="en-US" sz="3600" dirty="0"/>
              <a:t>Sandia National Labs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90488" tIns="44450" rIns="90488" bIns="44450"/>
          <a:lstStyle/>
          <a:p>
            <a:pPr marL="342900" indent="-342900">
              <a:spcBef>
                <a:spcPct val="0"/>
              </a:spcBef>
            </a:pPr>
            <a:r>
              <a:rPr lang="en-US" b="1" dirty="0"/>
              <a:t>Jay Lofstead (with help from Paul Lin)</a:t>
            </a:r>
          </a:p>
          <a:p>
            <a:pPr marL="342900" indent="-342900">
              <a:spcBef>
                <a:spcPct val="0"/>
              </a:spcBef>
            </a:pPr>
            <a:endParaRPr lang="en-US" sz="1800" b="1" dirty="0"/>
          </a:p>
          <a:p>
            <a:pPr marL="342900" indent="-342900">
              <a:spcBef>
                <a:spcPct val="0"/>
              </a:spcBef>
            </a:pPr>
            <a:r>
              <a:rPr lang="en-US" sz="1800" b="1" dirty="0"/>
              <a:t>Scalable System Software</a:t>
            </a:r>
          </a:p>
          <a:p>
            <a:pPr marL="342900" indent="-342900">
              <a:spcBef>
                <a:spcPct val="0"/>
              </a:spcBef>
            </a:pPr>
            <a:r>
              <a:rPr lang="en-US" sz="1800" b="1" dirty="0"/>
              <a:t>Sandia National Laboratories</a:t>
            </a:r>
          </a:p>
          <a:p>
            <a:pPr marL="342900" indent="-342900">
              <a:spcBef>
                <a:spcPct val="0"/>
              </a:spcBef>
            </a:pPr>
            <a:r>
              <a:rPr lang="en-US" sz="1800" b="1" dirty="0"/>
              <a:t>Albuquerque, NM, USA</a:t>
            </a:r>
          </a:p>
          <a:p>
            <a:pPr marL="342900" indent="-342900">
              <a:spcBef>
                <a:spcPct val="0"/>
              </a:spcBef>
            </a:pPr>
            <a:r>
              <a:rPr lang="en-US" sz="1800" b="1" dirty="0" err="1"/>
              <a:t>gflofst@sandia.gov</a:t>
            </a:r>
            <a:endParaRPr lang="en-US" sz="1800" b="1" dirty="0"/>
          </a:p>
          <a:p>
            <a:pPr marL="342900" indent="-342900">
              <a:spcBef>
                <a:spcPct val="0"/>
              </a:spcBef>
            </a:pPr>
            <a:endParaRPr lang="en-US" b="1" dirty="0"/>
          </a:p>
          <a:p>
            <a:pPr marL="342900" indent="-342900">
              <a:spcBef>
                <a:spcPct val="0"/>
              </a:spcBef>
            </a:pPr>
            <a:r>
              <a:rPr lang="en-US" sz="1600" b="1" dirty="0"/>
              <a:t>EIUG Workshop</a:t>
            </a:r>
          </a:p>
          <a:p>
            <a:pPr marL="342900" indent="-342900">
              <a:spcBef>
                <a:spcPct val="0"/>
              </a:spcBef>
            </a:pPr>
            <a:endParaRPr lang="en-US" sz="1600" b="1" dirty="0"/>
          </a:p>
          <a:p>
            <a:pPr marL="342900" indent="-342900">
              <a:spcBef>
                <a:spcPct val="0"/>
              </a:spcBef>
            </a:pPr>
            <a:r>
              <a:rPr lang="en-US" sz="1600" b="1" dirty="0"/>
              <a:t>September 25, 2017</a:t>
            </a:r>
          </a:p>
          <a:p>
            <a:pPr marL="342900" indent="-342900">
              <a:spcBef>
                <a:spcPct val="0"/>
              </a:spcBef>
            </a:pPr>
            <a:endParaRPr lang="en-US" sz="1600" b="1" dirty="0"/>
          </a:p>
          <a:p>
            <a:pPr marL="342900" indent="-342900">
              <a:spcBef>
                <a:spcPct val="0"/>
              </a:spcBef>
            </a:pPr>
            <a:r>
              <a:rPr lang="en-US" sz="1600" b="1" dirty="0"/>
              <a:t>SAND2017-10341 C</a:t>
            </a:r>
          </a:p>
        </p:txBody>
      </p:sp>
    </p:spTree>
    <p:extLst>
      <p:ext uri="{BB962C8B-B14F-4D97-AF65-F5344CB8AC3E}">
        <p14:creationId xmlns:p14="http://schemas.microsoft.com/office/powerpoint/2010/main" val="295006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E9E5-E878-4840-BA9A-FC62A7AD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Nemesis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3A556-D4FE-9541-95DE-1D76C77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700"/>
            <a:ext cx="8229600" cy="4847424"/>
          </a:xfrm>
        </p:spPr>
        <p:txBody>
          <a:bodyPr/>
          <a:lstStyle/>
          <a:p>
            <a:r>
              <a:rPr lang="en-US" dirty="0"/>
              <a:t>Focus on parallel extensions to Exodus II to make things easier to manage.</a:t>
            </a:r>
          </a:p>
          <a:p>
            <a:r>
              <a:rPr lang="en-US" dirty="0"/>
              <a:t>This helps a lot with load balancing</a:t>
            </a:r>
          </a:p>
          <a:p>
            <a:r>
              <a:rPr lang="en-US" dirty="0"/>
              <a:t>Strict superset of Exodus II API, but 100% backwards compatible file organization and contents.</a:t>
            </a:r>
          </a:p>
          <a:p>
            <a:endParaRPr lang="en-US" dirty="0"/>
          </a:p>
          <a:p>
            <a:r>
              <a:rPr lang="en-US" dirty="0"/>
              <a:t>Still have lots of files and potentially manual manipulation.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7D932-C60F-C141-9300-C24ADE82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6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tagging</a:t>
            </a:r>
          </a:p>
          <a:p>
            <a:pPr lvl="1"/>
            <a:r>
              <a:rPr lang="en-US" dirty="0"/>
              <a:t>Annotate blocks or variables for the presence of a value of threshold (min/max)</a:t>
            </a:r>
          </a:p>
          <a:p>
            <a:pPr lvl="1"/>
            <a:r>
              <a:rPr lang="en-US" dirty="0"/>
              <a:t>Identify feature existence from lightweight analysis</a:t>
            </a:r>
          </a:p>
          <a:p>
            <a:pPr lvl="1"/>
            <a:endParaRPr lang="en-US" dirty="0"/>
          </a:p>
          <a:p>
            <a:r>
              <a:rPr lang="en-US" dirty="0"/>
              <a:t>Tagging granularity varies</a:t>
            </a:r>
          </a:p>
          <a:p>
            <a:pPr lvl="1"/>
            <a:r>
              <a:rPr lang="en-US" dirty="0"/>
              <a:t>Some applications more at the element level, others at the region or whole variable level</a:t>
            </a:r>
          </a:p>
          <a:p>
            <a:pPr lvl="1"/>
            <a:r>
              <a:rPr lang="en-US" dirty="0"/>
              <a:t>Physics affects what sort of tagging is useful/important</a:t>
            </a:r>
          </a:p>
          <a:p>
            <a:pPr lvl="1"/>
            <a:endParaRPr lang="en-US" dirty="0"/>
          </a:p>
          <a:p>
            <a:r>
              <a:rPr lang="en-US" dirty="0"/>
              <a:t>Actually efficient storage and access for parallel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5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8E12A-C076-9F47-8142-93D6D84E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512A1-0FED-6A42-A4AE-17B640214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Multi-physics in asynchronous many task framework</a:t>
            </a:r>
          </a:p>
          <a:p>
            <a:endParaRPr lang="en-US" dirty="0"/>
          </a:p>
          <a:p>
            <a:r>
              <a:rPr lang="en-US" dirty="0" err="1"/>
              <a:t>Faodail</a:t>
            </a:r>
            <a:r>
              <a:rPr lang="en-US" dirty="0"/>
              <a:t> (Data Warehouse component) offers both AMT integrated service as well as workflow/external access</a:t>
            </a:r>
          </a:p>
          <a:p>
            <a:endParaRPr lang="en-US" dirty="0"/>
          </a:p>
          <a:p>
            <a:r>
              <a:rPr lang="en-US" dirty="0"/>
              <a:t>Making this scalable is challenging (PIC codes with the communication patterns can be slow)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1895E-F960-BF4D-B2A8-D170FEAF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1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else can I tell you about?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4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Unstructured Grids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25746"/>
            <a:ext cx="8229600" cy="4847424"/>
          </a:xfrm>
        </p:spPr>
        <p:txBody>
          <a:bodyPr/>
          <a:lstStyle/>
          <a:p>
            <a:r>
              <a:rPr lang="en-US" dirty="0"/>
              <a:t>Primarily engineering codes, but many simulations as well</a:t>
            </a:r>
          </a:p>
          <a:p>
            <a:pPr lvl="1"/>
            <a:r>
              <a:rPr lang="en-US" dirty="0"/>
              <a:t>Finite volume</a:t>
            </a:r>
          </a:p>
          <a:p>
            <a:pPr lvl="1"/>
            <a:r>
              <a:rPr lang="en-US" dirty="0"/>
              <a:t>Finite element</a:t>
            </a:r>
          </a:p>
          <a:p>
            <a:pPr lvl="1"/>
            <a:r>
              <a:rPr lang="en-US" dirty="0"/>
              <a:t>Particle in cell</a:t>
            </a:r>
          </a:p>
          <a:p>
            <a:r>
              <a:rPr lang="en-US" dirty="0"/>
              <a:t>Sierra application family (</a:t>
            </a:r>
            <a:r>
              <a:rPr lang="en-US" dirty="0">
                <a:hlinkClick r:id="rId3"/>
              </a:rPr>
              <a:t>https://sierradist.sandia.gov/)</a:t>
            </a:r>
            <a:endParaRPr lang="en-US" dirty="0"/>
          </a:p>
          <a:p>
            <a:pPr lvl="1"/>
            <a:r>
              <a:rPr lang="en-US" dirty="0"/>
              <a:t>Challenges Addressed</a:t>
            </a:r>
          </a:p>
          <a:p>
            <a:pPr lvl="2"/>
            <a:r>
              <a:rPr lang="en-US" dirty="0"/>
              <a:t>Coupled </a:t>
            </a:r>
            <a:r>
              <a:rPr lang="en-US" dirty="0" err="1"/>
              <a:t>multiphysics</a:t>
            </a:r>
            <a:r>
              <a:rPr lang="en-US" dirty="0"/>
              <a:t>: </a:t>
            </a:r>
            <a:r>
              <a:rPr lang="en-US" dirty="0" err="1"/>
              <a:t>solid+fluid+thermal+chem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Large unstructured meshes: 10,000,000,000s elements</a:t>
            </a:r>
          </a:p>
          <a:p>
            <a:pPr lvl="3"/>
            <a:r>
              <a:rPr lang="en-US" dirty="0"/>
              <a:t>(5-10 doubles/element)</a:t>
            </a:r>
          </a:p>
          <a:p>
            <a:pPr lvl="2"/>
            <a:r>
              <a:rPr lang="en-US" dirty="0"/>
              <a:t>Massively parallel computing: 100,000s of processors</a:t>
            </a:r>
          </a:p>
          <a:p>
            <a:pPr lvl="2"/>
            <a:r>
              <a:rPr lang="en-US" dirty="0"/>
              <a:t>Advanced algorithms: mesh erosion, h-</a:t>
            </a:r>
            <a:r>
              <a:rPr lang="en-US" dirty="0" err="1"/>
              <a:t>adaptivity</a:t>
            </a:r>
            <a:r>
              <a:rPr lang="en-US" dirty="0"/>
              <a:t>, multilevel, dynamic load balancing</a:t>
            </a:r>
          </a:p>
          <a:p>
            <a:r>
              <a:rPr lang="en-US" dirty="0"/>
              <a:t>ATDM</a:t>
            </a:r>
          </a:p>
          <a:p>
            <a:pPr lvl="1"/>
            <a:r>
              <a:rPr lang="en-US" dirty="0"/>
              <a:t>SPARC (FV) </a:t>
            </a:r>
            <a:r>
              <a:rPr lang="mr-IN" dirty="0"/>
              <a:t>–</a:t>
            </a:r>
            <a:r>
              <a:rPr lang="en-US" dirty="0"/>
              <a:t> re-entry widget in atmosphere</a:t>
            </a:r>
          </a:p>
          <a:p>
            <a:pPr lvl="1"/>
            <a:r>
              <a:rPr lang="en-US" dirty="0"/>
              <a:t>Empire (EM) </a:t>
            </a:r>
            <a:r>
              <a:rPr lang="mr-IN" dirty="0"/>
              <a:t>–</a:t>
            </a:r>
            <a:r>
              <a:rPr lang="en-US" dirty="0"/>
              <a:t> electromagnetic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1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C95BD-6FFE-264B-BBC8-2418C7D6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6AA3E-2BB2-9F45-9C28-A6690CCD1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74D33-A118-C04A-AA51-4677F73A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529AB8-7573-0E48-B2BB-DC7BF9E9D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61" y="1663486"/>
            <a:ext cx="8789791" cy="42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2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7E21-9160-2D47-B326-EA32419DB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Sierra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BF926-FFDC-5E47-967D-57F803EC4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8740"/>
            <a:ext cx="8275415" cy="487441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ADE34-B087-C248-A6E4-D5939A0A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20395E-BD3C-7E4A-8A4F-7AA8FD12C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23" y="1278740"/>
            <a:ext cx="8494953" cy="487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2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Platforms we run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Sequoia (LLNL) 17 PF</a:t>
            </a:r>
          </a:p>
          <a:p>
            <a:pPr lvl="1"/>
            <a:r>
              <a:rPr lang="en-US" dirty="0"/>
              <a:t>98304 nodes, 1.57 million compute cores, 1.6 PB RAM</a:t>
            </a:r>
          </a:p>
          <a:p>
            <a:endParaRPr lang="en-US" dirty="0"/>
          </a:p>
          <a:p>
            <a:r>
              <a:rPr lang="en-US" dirty="0"/>
              <a:t>Trinity (SNL/LANL) &gt; 40 PF</a:t>
            </a:r>
          </a:p>
          <a:p>
            <a:pPr lvl="1"/>
            <a:r>
              <a:rPr lang="en-US" dirty="0"/>
              <a:t>19000 nodes, 301,000 cores Xeon + KNL, ~2 PB 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currently run full machine jobs on both machines and would like to run much larger!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0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Steady State applications</a:t>
            </a:r>
          </a:p>
          <a:p>
            <a:pPr lvl="1"/>
            <a:r>
              <a:rPr lang="en-US" dirty="0"/>
              <a:t>E.g., aircraft wing design at high velocity to see where the pressure point develops</a:t>
            </a:r>
          </a:p>
          <a:p>
            <a:pPr lvl="1"/>
            <a:r>
              <a:rPr lang="en-US" dirty="0"/>
              <a:t>Single output when calculation stabilizes</a:t>
            </a:r>
          </a:p>
          <a:p>
            <a:r>
              <a:rPr lang="en-US" dirty="0"/>
              <a:t>Non-steady state applications</a:t>
            </a:r>
          </a:p>
          <a:p>
            <a:pPr lvl="1"/>
            <a:r>
              <a:rPr lang="en-US" dirty="0"/>
              <a:t>E.g., SPARC calculations of temperature, pressure and velocity over a path</a:t>
            </a:r>
          </a:p>
          <a:p>
            <a:pPr lvl="1"/>
            <a:r>
              <a:rPr lang="en-US" dirty="0"/>
              <a:t>Output periodically, ~ every 10 </a:t>
            </a:r>
            <a:r>
              <a:rPr lang="en-US" dirty="0" err="1"/>
              <a:t>timesteps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Data sizes are O(1PiB) for large runs!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1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Computation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Wide variety</a:t>
            </a:r>
          </a:p>
          <a:p>
            <a:pPr lvl="1"/>
            <a:r>
              <a:rPr lang="en-US" dirty="0" err="1"/>
              <a:t>Trilinos</a:t>
            </a:r>
            <a:r>
              <a:rPr lang="en-US" dirty="0"/>
              <a:t> linear algebra family (C++ and fully </a:t>
            </a:r>
            <a:r>
              <a:rPr lang="en-US" dirty="0" err="1"/>
              <a:t>templetized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17 years old and starting to make inroads (</a:t>
            </a:r>
            <a:r>
              <a:rPr lang="en-US" dirty="0" err="1"/>
              <a:t>Epetra</a:t>
            </a:r>
            <a:r>
              <a:rPr lang="en-US" dirty="0"/>
              <a:t> and now </a:t>
            </a:r>
            <a:r>
              <a:rPr lang="en-US" dirty="0" err="1"/>
              <a:t>Tpetra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Can do FE/FV well, but not recognized as great for other setups</a:t>
            </a:r>
          </a:p>
          <a:p>
            <a:pPr lvl="2"/>
            <a:r>
              <a:rPr lang="en-US" dirty="0"/>
              <a:t>Physics really determines if it can be used more than anything else</a:t>
            </a:r>
          </a:p>
          <a:p>
            <a:pPr lvl="1"/>
            <a:r>
              <a:rPr lang="en-US" dirty="0"/>
              <a:t>Hand-coded frameworks</a:t>
            </a:r>
          </a:p>
          <a:p>
            <a:pPr lvl="2"/>
            <a:r>
              <a:rPr lang="en-US" dirty="0"/>
              <a:t>Built over time and optimized for exactly the problem at hand</a:t>
            </a:r>
          </a:p>
          <a:p>
            <a:pPr lvl="2"/>
            <a:r>
              <a:rPr lang="en-US" dirty="0"/>
              <a:t>Very fast, but must be maintained</a:t>
            </a:r>
          </a:p>
          <a:p>
            <a:pPr lvl="2"/>
            <a:r>
              <a:rPr lang="en-US" dirty="0"/>
              <a:t>Speed makes moving to something general like </a:t>
            </a:r>
            <a:r>
              <a:rPr lang="en-US" dirty="0" err="1"/>
              <a:t>Trilinos</a:t>
            </a:r>
            <a:r>
              <a:rPr lang="en-US" dirty="0"/>
              <a:t> unattractive.</a:t>
            </a:r>
          </a:p>
          <a:p>
            <a:pPr lvl="1"/>
            <a:r>
              <a:rPr lang="en-US" dirty="0"/>
              <a:t>Others</a:t>
            </a:r>
          </a:p>
          <a:p>
            <a:pPr lvl="2"/>
            <a:r>
              <a:rPr lang="en-US" dirty="0"/>
              <a:t>E.g., </a:t>
            </a:r>
            <a:r>
              <a:rPr lang="en-US" dirty="0" err="1"/>
              <a:t>PetSc</a:t>
            </a:r>
            <a:r>
              <a:rPr lang="en-US" dirty="0"/>
              <a:t> (Fortran interface available)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IO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 Interface is standardized for Sierra (IOSS)</a:t>
            </a:r>
          </a:p>
          <a:p>
            <a:pPr lvl="1"/>
            <a:r>
              <a:rPr lang="en-US" dirty="0"/>
              <a:t>Standardized interface for reading and writing to various formats</a:t>
            </a:r>
          </a:p>
          <a:p>
            <a:pPr lvl="2"/>
            <a:r>
              <a:rPr lang="en-US" dirty="0"/>
              <a:t>Does meshes and/or data</a:t>
            </a:r>
          </a:p>
          <a:p>
            <a:pPr lvl="2"/>
            <a:r>
              <a:rPr lang="en-US" dirty="0"/>
              <a:t>Also used for code coupling</a:t>
            </a:r>
          </a:p>
          <a:p>
            <a:pPr lvl="1"/>
            <a:r>
              <a:rPr lang="en-US" dirty="0"/>
              <a:t>Exodus II interface is for file IO</a:t>
            </a:r>
          </a:p>
          <a:p>
            <a:pPr lvl="2"/>
            <a:r>
              <a:rPr lang="en-US" dirty="0" err="1"/>
              <a:t>NetCDF</a:t>
            </a:r>
            <a:r>
              <a:rPr lang="en-US" dirty="0"/>
              <a:t> is the underlying format, 1 file per process, but moving to 1 file</a:t>
            </a:r>
          </a:p>
          <a:p>
            <a:pPr lvl="1"/>
            <a:r>
              <a:rPr lang="en-US" dirty="0"/>
              <a:t>Nemesis: Exodus II extension for unstructured parallel finite element analyses. Adds data structures helpful in partitioning</a:t>
            </a:r>
          </a:p>
          <a:p>
            <a:pPr lvl="1"/>
            <a:r>
              <a:rPr lang="en-US" dirty="0"/>
              <a:t>Fortran array ordering is generally standard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1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85A9-6E61-3042-9CA8-E9A075B6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Exodus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EE191-A678-984D-8C1A-E89A801B6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Optimized calls tailored to the Sierra (unstructured grid) applications on top of NetCDF</a:t>
            </a:r>
          </a:p>
          <a:p>
            <a:pPr lvl="1"/>
            <a:r>
              <a:rPr lang="en-US" dirty="0"/>
              <a:t>Long developed and proven to be both sufficient and effective.</a:t>
            </a:r>
          </a:p>
          <a:p>
            <a:r>
              <a:rPr lang="en-US" dirty="0"/>
              <a:t>Currently 1 file per process with a data </a:t>
            </a:r>
            <a:r>
              <a:rPr lang="en-US" dirty="0" err="1"/>
              <a:t>redistributor</a:t>
            </a:r>
            <a:r>
              <a:rPr lang="en-US" dirty="0"/>
              <a:t> process to change the distribution for a different sized run</a:t>
            </a:r>
          </a:p>
          <a:p>
            <a:pPr lvl="1"/>
            <a:r>
              <a:rPr lang="en-US" dirty="0"/>
              <a:t>Running into </a:t>
            </a:r>
            <a:r>
              <a:rPr lang="en-US" dirty="0" err="1"/>
              <a:t>Lustre</a:t>
            </a:r>
            <a:r>
              <a:rPr lang="en-US" dirty="0"/>
              <a:t> metadata server limits and sheer parallel access to the PFS</a:t>
            </a:r>
          </a:p>
          <a:p>
            <a:r>
              <a:rPr lang="en-US" dirty="0"/>
              <a:t>Moving to 1 file total (still with NetCDF underneath)</a:t>
            </a:r>
          </a:p>
          <a:p>
            <a:pPr lvl="1"/>
            <a:r>
              <a:rPr lang="en-US" dirty="0"/>
              <a:t>Thought this would solve all problems, but will introduce new problems.</a:t>
            </a:r>
          </a:p>
          <a:p>
            <a:r>
              <a:rPr lang="en-US" dirty="0"/>
              <a:t>Sandia analysis applications all know how to read and use these files.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F601E-6340-7045-9A57-B5FC7EE9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5A7B-7854-E145-92D9-B491DF4BAE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72598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_CorpPresentation_Templat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1483</TotalTime>
  <Words>456</Words>
  <Application>Microsoft Office PowerPoint</Application>
  <PresentationFormat>On-screen Show (4:3)</PresentationFormat>
  <Paragraphs>84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Sandia_CorpPresentation_Template1</vt:lpstr>
      <vt:lpstr>Unstructured Grids at Sandia National Labs</vt:lpstr>
      <vt:lpstr>Where are Unstructured Grids used?</vt:lpstr>
      <vt:lpstr>Sierra Applications</vt:lpstr>
      <vt:lpstr>Sierra Architecture</vt:lpstr>
      <vt:lpstr>Platforms we run on</vt:lpstr>
      <vt:lpstr>Output Frequency</vt:lpstr>
      <vt:lpstr>Underlying Computation Frameworks</vt:lpstr>
      <vt:lpstr>Common IO interface</vt:lpstr>
      <vt:lpstr>Exodus II</vt:lpstr>
      <vt:lpstr>Nemesis</vt:lpstr>
      <vt:lpstr>Futures</vt:lpstr>
      <vt:lpstr>ATDM</vt:lpstr>
      <vt:lpstr>Questions?</vt:lpstr>
    </vt:vector>
  </TitlesOfParts>
  <Manager/>
  <Company>Sandia National Laboratories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gflofst@sandia.gov</dc:creator>
  <cp:keywords/>
  <dc:description/>
  <cp:lastModifiedBy>Lofstead, Gerald F II</cp:lastModifiedBy>
  <cp:revision>59</cp:revision>
  <dcterms:created xsi:type="dcterms:W3CDTF">2011-10-03T16:15:05Z</dcterms:created>
  <dcterms:modified xsi:type="dcterms:W3CDTF">2017-09-26T07:09:12Z</dcterms:modified>
  <cp:category/>
</cp:coreProperties>
</file>