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59" r:id="rId1"/>
  </p:sldMasterIdLst>
  <p:notesMasterIdLst>
    <p:notesMasterId r:id="rId20"/>
  </p:notesMasterIdLst>
  <p:handoutMasterIdLst>
    <p:handoutMasterId r:id="rId21"/>
  </p:handoutMasterIdLst>
  <p:sldIdLst>
    <p:sldId id="997" r:id="rId2"/>
    <p:sldId id="1044" r:id="rId3"/>
    <p:sldId id="1039" r:id="rId4"/>
    <p:sldId id="1057" r:id="rId5"/>
    <p:sldId id="996" r:id="rId6"/>
    <p:sldId id="1013" r:id="rId7"/>
    <p:sldId id="1048" r:id="rId8"/>
    <p:sldId id="1059" r:id="rId9"/>
    <p:sldId id="1060" r:id="rId10"/>
    <p:sldId id="1011" r:id="rId11"/>
    <p:sldId id="1030" r:id="rId12"/>
    <p:sldId id="1015" r:id="rId13"/>
    <p:sldId id="1003" r:id="rId14"/>
    <p:sldId id="1049" r:id="rId15"/>
    <p:sldId id="1061" r:id="rId16"/>
    <p:sldId id="1037" r:id="rId17"/>
    <p:sldId id="1058" r:id="rId18"/>
    <p:sldId id="995" r:id="rId19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5841"/>
    <a:srgbClr val="00A3B0"/>
    <a:srgbClr val="00A7B4"/>
    <a:srgbClr val="A7F9FF"/>
    <a:srgbClr val="16FE3D"/>
    <a:srgbClr val="31E392"/>
    <a:srgbClr val="000000"/>
    <a:srgbClr val="53F3FF"/>
    <a:srgbClr val="00E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27" autoAdjust="0"/>
  </p:normalViewPr>
  <p:slideViewPr>
    <p:cSldViewPr snapToGrid="0">
      <p:cViewPr varScale="1">
        <p:scale>
          <a:sx n="113" d="100"/>
          <a:sy n="113" d="100"/>
        </p:scale>
        <p:origin x="-664" y="-96"/>
      </p:cViewPr>
      <p:guideLst>
        <p:guide orient="horz" pos="1620"/>
        <p:guide orient="horz" pos="392"/>
        <p:guide orient="horz" pos="692"/>
        <p:guide orient="horz" pos="2831"/>
        <p:guide orient="horz" pos="154"/>
        <p:guide pos="2880"/>
        <p:guide pos="164"/>
        <p:guide pos="5600"/>
        <p:guide pos="5510"/>
        <p:guide pos="2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1056"/>
    </p:cViewPr>
  </p:sorterViewPr>
  <p:notesViewPr>
    <p:cSldViewPr snapToGrid="0">
      <p:cViewPr varScale="1">
        <p:scale>
          <a:sx n="68" d="100"/>
          <a:sy n="68" d="100"/>
        </p:scale>
        <p:origin x="-2832" y="-10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9" rIns="92916" bIns="464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 b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9" rIns="92916" bIns="4645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100" b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9" rIns="92916" bIns="464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/>
            </a:lvl1pPr>
          </a:lstStyle>
          <a:p>
            <a:pPr>
              <a:defRPr/>
            </a:pPr>
            <a:r>
              <a:rPr lang="en-US"/>
              <a:t>© Seagate Technology LLC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9" rIns="92916" bIns="4645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/>
            </a:lvl1pPr>
          </a:lstStyle>
          <a:p>
            <a:pPr>
              <a:defRPr/>
            </a:pPr>
            <a:fld id="{E678602B-D0F9-9E44-908A-BCE1234C4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79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592138"/>
            <a:ext cx="5106988" cy="2873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2738" y="3619500"/>
            <a:ext cx="6446837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9" rIns="92916" bIns="46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002713"/>
            <a:ext cx="3027363" cy="280987"/>
          </a:xfrm>
          <a:prstGeom prst="rect">
            <a:avLst/>
          </a:prstGeom>
          <a:noFill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© Seagate Technology LLC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7638" y="9002713"/>
            <a:ext cx="3027362" cy="280987"/>
          </a:xfrm>
          <a:prstGeom prst="rect">
            <a:avLst/>
          </a:prstGeom>
          <a:noFill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/>
            </a:lvl1pPr>
          </a:lstStyle>
          <a:p>
            <a:pPr>
              <a:defRPr/>
            </a:pPr>
            <a:fld id="{6F4475BD-75A7-E443-8D29-A08756C9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804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227013" indent="-11271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9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457200" indent="-115888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9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687388" indent="-115888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9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914400" indent="-11271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9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presentation outlines the architecture of the SAGE</a:t>
            </a:r>
            <a:r>
              <a:rPr lang="en-GB" baseline="0" dirty="0" smtClean="0"/>
              <a:t> percipient storage system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 Needs to be part of Malcolm’s introduction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– denser compute components (MIC, GPGPUs)</a:t>
            </a:r>
          </a:p>
          <a:p>
            <a:r>
              <a:rPr lang="en-US" baseline="0" dirty="0" smtClean="0"/>
              <a:t>2 – larger datasets and larger and more complex workflows</a:t>
            </a:r>
          </a:p>
          <a:p>
            <a:r>
              <a:rPr lang="en-US" dirty="0" smtClean="0"/>
              <a:t>3 – rethink workflows (HPC </a:t>
            </a:r>
            <a:r>
              <a:rPr lang="en-US" dirty="0" err="1" smtClean="0"/>
              <a:t>vs</a:t>
            </a:r>
            <a:r>
              <a:rPr lang="en-US" dirty="0" smtClean="0"/>
              <a:t> BDA)</a:t>
            </a:r>
          </a:p>
          <a:p>
            <a:r>
              <a:rPr lang="en-US" dirty="0" smtClean="0"/>
              <a:t>4</a:t>
            </a:r>
            <a:r>
              <a:rPr lang="en-US" baseline="0" dirty="0" smtClean="0"/>
              <a:t> – parallel file systems too dumb we need percipient storage that can do both HPC and BDA (BDEC)</a:t>
            </a:r>
          </a:p>
          <a:p>
            <a:r>
              <a:rPr lang="en-US" baseline="0" dirty="0" smtClean="0"/>
              <a:t>5 – we need to minimize data movement at </a:t>
            </a:r>
            <a:r>
              <a:rPr lang="en-US" baseline="0" dirty="0" err="1" smtClean="0"/>
              <a:t>exascale</a:t>
            </a:r>
            <a:endParaRPr lang="en-US" baseline="0" dirty="0" smtClean="0"/>
          </a:p>
          <a:p>
            <a:r>
              <a:rPr lang="en-US" baseline="0" dirty="0" smtClean="0"/>
              <a:t>6 – plus we have new storage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4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BDEC term,</a:t>
            </a:r>
            <a:r>
              <a:rPr lang="en-GB" baseline="0" dirty="0" smtClean="0"/>
              <a:t> US labs are starting to build BDEC systems requirements, we are actually building a system here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Sage Ecosystem</a:t>
            </a:r>
          </a:p>
          <a:p>
            <a:r>
              <a:rPr lang="en-US" dirty="0" smtClean="0"/>
              <a:t>Areas</a:t>
            </a:r>
            <a:r>
              <a:rPr lang="en-US" baseline="0" dirty="0" smtClean="0"/>
              <a:t> of Research</a:t>
            </a:r>
          </a:p>
          <a:p>
            <a:r>
              <a:rPr lang="en-US" baseline="0" dirty="0" smtClean="0"/>
              <a:t>Percipient Storage for Function offloading</a:t>
            </a:r>
          </a:p>
          <a:p>
            <a:r>
              <a:rPr lang="en-US" baseline="0" dirty="0" smtClean="0"/>
              <a:t>Programming techniques supporting function shipping</a:t>
            </a:r>
          </a:p>
          <a:p>
            <a:r>
              <a:rPr lang="en-US" baseline="0" dirty="0" smtClean="0"/>
              <a:t>Next Generation media for deeper hierarchies</a:t>
            </a: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2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Optimization</a:t>
            </a:r>
            <a:r>
              <a:rPr lang="en-US" baseline="0" dirty="0" smtClean="0"/>
              <a:t> tools (ADDB </a:t>
            </a:r>
            <a:r>
              <a:rPr lang="en-US" baseline="0" dirty="0" err="1" smtClean="0"/>
              <a:t>Allinea</a:t>
            </a:r>
            <a:r>
              <a:rPr lang="en-US" baseline="0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5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Seagate Technology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75BD-75A7-E443-8D29-A08756C9E2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muggeri\Google Drive Seagate\Emerging Technology Group\H2020 Projects - Internal Working Folder\Project SAGE\Website\Logos\SAGElogoLARGE.jpg"/>
          <p:cNvPicPr>
            <a:picLocks noChangeAspect="1" noChangeArrowheads="1"/>
          </p:cNvPicPr>
          <p:nvPr userDrawn="1"/>
        </p:nvPicPr>
        <p:blipFill>
          <a:blip r:embed="rId2" cstate="print">
            <a:lum bright="66000" contrast="-85000"/>
          </a:blip>
          <a:srcRect/>
          <a:stretch>
            <a:fillRect/>
          </a:stretch>
        </p:blipFill>
        <p:spPr bwMode="auto">
          <a:xfrm>
            <a:off x="-1305138" y="0"/>
            <a:ext cx="10449138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786" y="1971892"/>
            <a:ext cx="7964587" cy="1102519"/>
          </a:xfrm>
        </p:spPr>
        <p:txBody>
          <a:bodyPr/>
          <a:lstStyle>
            <a:lvl1pPr>
              <a:defRPr sz="4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472" y="3125066"/>
            <a:ext cx="6400800" cy="7091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24648" y="4767263"/>
            <a:ext cx="66215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496F-C011-9046-A8CA-8616C2E169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703443" y="4153292"/>
            <a:ext cx="419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kern="1200" dirty="0" smtClean="0">
                <a:solidFill>
                  <a:schemeClr val="tx2">
                    <a:lumMod val="75000"/>
                  </a:schemeClr>
                </a:solidFill>
                <a:latin typeface="PT Sans Narrow" pitchFamily="34" charset="0"/>
                <a:ea typeface="ＭＳ Ｐゴシック" charset="0"/>
                <a:cs typeface="ＭＳ Ｐゴシック" charset="0"/>
              </a:rPr>
              <a:t>This project has received funding from the European Union’s Horizon 2020 research and innovation </a:t>
            </a:r>
            <a:r>
              <a:rPr lang="en-US" sz="1200" b="0" i="0" kern="1200" dirty="0" err="1" smtClean="0">
                <a:solidFill>
                  <a:schemeClr val="tx2">
                    <a:lumMod val="75000"/>
                  </a:schemeClr>
                </a:solidFill>
                <a:latin typeface="PT Sans Narrow" pitchFamily="34" charset="0"/>
                <a:ea typeface="ＭＳ Ｐゴシック" charset="0"/>
                <a:cs typeface="ＭＳ Ｐゴシック" charset="0"/>
              </a:rPr>
              <a:t>programme</a:t>
            </a:r>
            <a:r>
              <a:rPr lang="en-US" sz="1200" b="0" i="1" kern="1200" dirty="0" smtClean="0">
                <a:solidFill>
                  <a:schemeClr val="tx2">
                    <a:lumMod val="75000"/>
                  </a:schemeClr>
                </a:solidFill>
                <a:latin typeface="PT Sans Narrow" pitchFamily="34" charset="0"/>
                <a:ea typeface="ＭＳ Ｐゴシック" charset="0"/>
                <a:cs typeface="ＭＳ Ｐゴシック" charset="0"/>
              </a:rPr>
              <a:t> </a:t>
            </a:r>
            <a:r>
              <a:rPr lang="en-US" sz="1200" b="0" i="0" kern="1200" dirty="0" smtClean="0">
                <a:solidFill>
                  <a:schemeClr val="tx2">
                    <a:lumMod val="75000"/>
                  </a:schemeClr>
                </a:solidFill>
                <a:latin typeface="PT Sans Narrow" pitchFamily="34" charset="0"/>
                <a:ea typeface="ＭＳ Ｐゴシック" charset="0"/>
                <a:cs typeface="ＭＳ Ｐゴシック" charset="0"/>
              </a:rPr>
              <a:t>under grant agreement No 671500</a:t>
            </a:r>
            <a:endParaRPr lang="en-GB" sz="1200" b="0" dirty="0">
              <a:solidFill>
                <a:schemeClr val="tx2">
                  <a:lumMod val="75000"/>
                </a:schemeClr>
              </a:solidFill>
              <a:latin typeface="PT Sans Narrow" pitchFamily="34" charset="0"/>
            </a:endParaRPr>
          </a:p>
        </p:txBody>
      </p:sp>
      <p:pic>
        <p:nvPicPr>
          <p:cNvPr id="7" name="Picture 2" descr="C:\Users\mmuggeri\Google Drive Seagate\Emerging Technology Group\FETHPC1 - External Working Folder\Project  SAGE External\Logos &amp; Doc templates\SAGElogoSMALL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150" y="228600"/>
            <a:ext cx="2785642" cy="1573213"/>
          </a:xfrm>
          <a:prstGeom prst="rect">
            <a:avLst/>
          </a:prstGeom>
          <a:noFill/>
        </p:spPr>
      </p:pic>
      <p:pic>
        <p:nvPicPr>
          <p:cNvPr id="1027" name="Picture 3" descr="C:\Users\mmuggeri\Google Drive Seagate\Emerging Technology Group\H2020 Projects - Internal Working Folder\Project SAGE\Website\Logos\EU flag_yellow_low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381" y="3870434"/>
            <a:ext cx="1254688" cy="838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92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muggeri\Google Drive Seagate\Emerging Technology Group\H2020 Projects - Internal Working Folder\Project SAGE\Website\Logos\SAGElogoLARGE.jpg"/>
          <p:cNvPicPr>
            <a:picLocks noChangeAspect="1" noChangeArrowheads="1"/>
          </p:cNvPicPr>
          <p:nvPr userDrawn="1"/>
        </p:nvPicPr>
        <p:blipFill>
          <a:blip r:embed="rId2" cstate="print">
            <a:lum bright="66000" contrast="-85000"/>
          </a:blip>
          <a:srcRect/>
          <a:stretch>
            <a:fillRect/>
          </a:stretch>
        </p:blipFill>
        <p:spPr bwMode="auto">
          <a:xfrm>
            <a:off x="0" y="0"/>
            <a:ext cx="9144000" cy="450105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021" y="380344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497" y="372462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2" descr="C:\Users\mmuggeri\Google Drive Seagate\Emerging Technology Group\FETHPC1 - External Working Folder\Project  SAGE External\Logos &amp; Doc templates\SAGElogoSMAL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02" y="4528279"/>
            <a:ext cx="1089353" cy="615221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0EDF-6843-4F6E-85D1-C77342A02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7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3"/>
          <p:cNvSpPr txBox="1">
            <a:spLocks/>
          </p:cNvSpPr>
          <p:nvPr userDrawn="1"/>
        </p:nvSpPr>
        <p:spPr>
          <a:xfrm>
            <a:off x="4406901" y="4887516"/>
            <a:ext cx="328613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800" dirty="0">
              <a:gradFill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mmuggeri\Google Drive Seagate\Emerging Technology Group\FETHPC1 - External Working Folder\Project  SAGE External\Logos &amp; Doc templates\SAGElogo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02" y="4528279"/>
            <a:ext cx="1089353" cy="615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21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3"/>
          <p:cNvSpPr txBox="1">
            <a:spLocks/>
          </p:cNvSpPr>
          <p:nvPr userDrawn="1"/>
        </p:nvSpPr>
        <p:spPr>
          <a:xfrm>
            <a:off x="4406901" y="4887516"/>
            <a:ext cx="328613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800" dirty="0">
              <a:gradFill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mmuggeri\Google Drive Seagate\Emerging Technology Group\FETHPC1 - External Working Folder\Project  SAGE External\Logos &amp; Doc templates\SAGElogo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02" y="4528279"/>
            <a:ext cx="1089353" cy="615221"/>
          </a:xfrm>
          <a:prstGeom prst="rect">
            <a:avLst/>
          </a:prstGeom>
          <a:noFill/>
        </p:spPr>
      </p:pic>
      <p:pic>
        <p:nvPicPr>
          <p:cNvPr id="5" name="Picture 2" descr="C:\Users\mmuggeri\Google Drive Seagate\Emerging Technology Group\H2020 Projects - Internal Working Folder\Project SAGE\Website\Logos\SAGElogoLARGE.jpg"/>
          <p:cNvPicPr>
            <a:picLocks noChangeAspect="1" noChangeArrowheads="1"/>
          </p:cNvPicPr>
          <p:nvPr userDrawn="1"/>
        </p:nvPicPr>
        <p:blipFill>
          <a:blip r:embed="rId3" cstate="print">
            <a:lum bright="66000" contrast="-85000"/>
          </a:blip>
          <a:srcRect/>
          <a:stretch>
            <a:fillRect/>
          </a:stretch>
        </p:blipFill>
        <p:spPr bwMode="auto">
          <a:xfrm>
            <a:off x="0" y="-2"/>
            <a:ext cx="9144000" cy="4501057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17986" y="4508938"/>
            <a:ext cx="5762297" cy="634562"/>
          </a:xfrm>
        </p:spPr>
        <p:txBody>
          <a:bodyPr/>
          <a:lstStyle>
            <a:lvl1pPr>
              <a:buNone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708900" y="282301"/>
            <a:ext cx="7465520" cy="409263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>
                <a:solidFill>
                  <a:schemeClr val="tx2">
                    <a:lumMod val="75000"/>
                  </a:schemeClr>
                </a:solidFill>
              </a:defRPr>
            </a:lvl6pPr>
            <a:lvl7pPr>
              <a:defRPr>
                <a:solidFill>
                  <a:schemeClr val="tx2">
                    <a:lumMod val="75000"/>
                  </a:schemeClr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827579" y="4706006"/>
            <a:ext cx="1079938" cy="2641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53DC7-D289-784C-9EE2-62F975AB7F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21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24648" y="4767263"/>
            <a:ext cx="66215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DB9FD-1A74-A44D-9E10-06EE84E0FB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2" descr="C:\Users\mmuggeri\Google Drive Seagate\Emerging Technology Group\FETHPC1 - External Working Folder\Project  SAGE External\Logos &amp; Doc templates\SAGElogo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02" y="4528279"/>
            <a:ext cx="1089353" cy="615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60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24648" y="4767263"/>
            <a:ext cx="66215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C009C-47B7-7F43-AB75-1F752759D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2" descr="C:\Users\mmuggeri\Google Drive Seagate\Emerging Technology Group\FETHPC1 - External Working Folder\Project  SAGE External\Logos &amp; Doc templates\SAGElogo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02" y="4528279"/>
            <a:ext cx="1089353" cy="615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11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24648" y="4767263"/>
            <a:ext cx="66215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AC6-866B-8148-BB77-2EC315083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2" descr="C:\Users\mmuggeri\Google Drive Seagate\Emerging Technology Group\FETHPC1 - External Working Folder\Project  SAGE External\Logos &amp; Doc templates\SAGElogo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02" y="4528279"/>
            <a:ext cx="1089353" cy="615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16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24648" y="4767263"/>
            <a:ext cx="66215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B9C1-E899-3F40-83F0-B9C490875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2" descr="C:\Users\mmuggeri\Google Drive Seagate\Emerging Technology Group\FETHPC1 - External Working Folder\Project  SAGE External\Logos &amp; Doc templates\SAGElogo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02" y="4528279"/>
            <a:ext cx="1089353" cy="615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86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52904" y="4516822"/>
            <a:ext cx="6377152" cy="62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6614" y="403991"/>
            <a:ext cx="8229600" cy="394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945820" y="4767263"/>
            <a:ext cx="7409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0EDF-6843-4F6E-85D1-C77342A02E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9" r:id="rId1"/>
    <p:sldLayoutId id="2147486341" r:id="rId2"/>
    <p:sldLayoutId id="2147486349" r:id="rId3"/>
    <p:sldLayoutId id="2147486350" r:id="rId4"/>
    <p:sldLayoutId id="2147486344" r:id="rId5"/>
    <p:sldLayoutId id="2147486345" r:id="rId6"/>
    <p:sldLayoutId id="2147486346" r:id="rId7"/>
    <p:sldLayoutId id="2147486347" r:id="rId8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>
              <a:lumMod val="75000"/>
            </a:schemeClr>
          </a:solidFill>
          <a:latin typeface="PT Sans Caption" pitchFamily="34" charset="0"/>
          <a:ea typeface="ＭＳ Ｐゴシック" charset="0"/>
          <a:cs typeface="PT Sans Caption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>
              <a:lumMod val="75000"/>
            </a:schemeClr>
          </a:solidFill>
          <a:latin typeface="PT Sans" pitchFamily="34" charset="0"/>
          <a:ea typeface="ＭＳ Ｐゴシック" charset="0"/>
          <a:cs typeface="PT Sans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>
              <a:lumMod val="75000"/>
            </a:schemeClr>
          </a:solidFill>
          <a:latin typeface="PT Sans" pitchFamily="34" charset="0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>
              <a:lumMod val="75000"/>
            </a:schemeClr>
          </a:solidFill>
          <a:latin typeface="PT Sans" pitchFamily="34" charset="0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>
              <a:lumMod val="75000"/>
            </a:schemeClr>
          </a:solidFill>
          <a:latin typeface="PT Sans" pitchFamily="34" charset="0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>
              <a:lumMod val="75000"/>
            </a:schemeClr>
          </a:solidFill>
          <a:latin typeface="PT Sans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sai.narasimhamurthy@seagat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3217" y="1828328"/>
            <a:ext cx="9342782" cy="1102519"/>
          </a:xfrm>
        </p:spPr>
        <p:txBody>
          <a:bodyPr/>
          <a:lstStyle/>
          <a:p>
            <a:r>
              <a:rPr lang="en-US" sz="2000" dirty="0" smtClean="0">
                <a:latin typeface="PT Sans Caption" pitchFamily="34" charset="0"/>
              </a:rPr>
              <a:t>Percipient </a:t>
            </a:r>
            <a:r>
              <a:rPr lang="en-US" sz="2000" b="1" dirty="0" err="1" smtClean="0">
                <a:latin typeface="PT Sans Caption" pitchFamily="34" charset="0"/>
              </a:rPr>
              <a:t>S</a:t>
            </a:r>
            <a:r>
              <a:rPr lang="en-US" sz="2000" dirty="0" err="1" smtClean="0">
                <a:latin typeface="PT Sans Caption" pitchFamily="34" charset="0"/>
              </a:rPr>
              <a:t>tor</a:t>
            </a:r>
            <a:r>
              <a:rPr lang="en-US" sz="2000" b="1" dirty="0" err="1" smtClean="0">
                <a:latin typeface="PT Sans Caption" pitchFamily="34" charset="0"/>
              </a:rPr>
              <a:t>AG</a:t>
            </a:r>
            <a:r>
              <a:rPr lang="en-US" sz="2000" dirty="0" err="1" smtClean="0">
                <a:latin typeface="PT Sans Caption" pitchFamily="34" charset="0"/>
              </a:rPr>
              <a:t>e</a:t>
            </a:r>
            <a:r>
              <a:rPr lang="en-US" sz="2000" dirty="0" smtClean="0">
                <a:latin typeface="PT Sans Caption" pitchFamily="34" charset="0"/>
              </a:rPr>
              <a:t> for </a:t>
            </a:r>
            <a:r>
              <a:rPr lang="en-US" sz="2000" b="1" dirty="0" err="1" smtClean="0">
                <a:latin typeface="PT Sans Caption" pitchFamily="34" charset="0"/>
              </a:rPr>
              <a:t>E</a:t>
            </a:r>
            <a:r>
              <a:rPr lang="en-US" sz="2000" dirty="0" err="1" smtClean="0">
                <a:latin typeface="PT Sans Caption" pitchFamily="34" charset="0"/>
              </a:rPr>
              <a:t>xascale</a:t>
            </a:r>
            <a:r>
              <a:rPr lang="en-US" sz="2000" dirty="0" smtClean="0">
                <a:latin typeface="PT Sans Caption" pitchFamily="34" charset="0"/>
              </a:rPr>
              <a:t> Data Centric Computing</a:t>
            </a:r>
            <a:br>
              <a:rPr lang="en-US" sz="2000" dirty="0" smtClean="0">
                <a:latin typeface="PT Sans Caption" pitchFamily="34" charset="0"/>
              </a:rPr>
            </a:br>
            <a:r>
              <a:rPr lang="en-US" sz="1400" i="1" dirty="0" err="1" smtClean="0"/>
              <a:t>Exascale</a:t>
            </a:r>
            <a:r>
              <a:rPr lang="en-US" sz="1400" i="1" dirty="0" smtClean="0"/>
              <a:t> Storage Architecture based on “</a:t>
            </a:r>
            <a:r>
              <a:rPr lang="en-US" sz="1400" i="1" dirty="0" err="1" smtClean="0"/>
              <a:t>Mero</a:t>
            </a:r>
            <a:r>
              <a:rPr lang="en-US" sz="1400" i="1" dirty="0" smtClean="0"/>
              <a:t>” Object Store</a:t>
            </a:r>
            <a:br>
              <a:rPr lang="en-US" sz="1400" i="1" dirty="0" smtClean="0"/>
            </a:br>
            <a:r>
              <a:rPr lang="en-US" sz="1400" i="1" dirty="0" smtClean="0"/>
              <a:t>Giuseppe Congiu </a:t>
            </a:r>
            <a:br>
              <a:rPr lang="en-US" sz="1400" i="1" dirty="0" smtClean="0"/>
            </a:br>
            <a:r>
              <a:rPr lang="en-US" sz="1200" i="1" dirty="0" smtClean="0"/>
              <a:t>Seagate Systems UK</a:t>
            </a:r>
            <a:br>
              <a:rPr lang="en-US" sz="1200" i="1" dirty="0" smtClean="0"/>
            </a:b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b="1" i="1" dirty="0" smtClean="0"/>
              <a:t>DKRZ I/O Workshop</a:t>
            </a:r>
            <a:br>
              <a:rPr lang="en-US" sz="1200" b="1" i="1" dirty="0" smtClean="0"/>
            </a:br>
            <a:r>
              <a:rPr lang="en-US" sz="1200" b="1" i="1" dirty="0" smtClean="0"/>
              <a:t>22/03/2017</a:t>
            </a:r>
            <a:endParaRPr lang="en-GB" sz="1100" b="1" i="1" dirty="0"/>
          </a:p>
        </p:txBody>
      </p:sp>
      <p:pic>
        <p:nvPicPr>
          <p:cNvPr id="4" name="Shape 65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67" y="109352"/>
            <a:ext cx="3885974" cy="8150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199" y="3141132"/>
            <a:ext cx="509767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Per-</a:t>
            </a:r>
            <a:r>
              <a:rPr lang="en-GB" sz="1200" b="1" dirty="0" err="1" smtClean="0"/>
              <a:t>cip-i-ent</a:t>
            </a:r>
            <a:r>
              <a:rPr lang="en-GB" sz="1200" dirty="0" smtClean="0"/>
              <a:t> (pr-sp-</a:t>
            </a:r>
            <a:r>
              <a:rPr lang="en-GB" sz="1200" dirty="0" err="1" smtClean="0"/>
              <a:t>nt</a:t>
            </a:r>
            <a:r>
              <a:rPr lang="en-GB" sz="1200" dirty="0" smtClean="0"/>
              <a:t>)</a:t>
            </a:r>
          </a:p>
          <a:p>
            <a:r>
              <a:rPr lang="en-GB" sz="1200" i="1" dirty="0" smtClean="0"/>
              <a:t>Adj.</a:t>
            </a:r>
          </a:p>
          <a:p>
            <a:r>
              <a:rPr lang="en-GB" sz="1200" dirty="0" smtClean="0"/>
              <a:t>Having the power of perceiving, especially perceiving keenly and readily.</a:t>
            </a:r>
          </a:p>
          <a:p>
            <a:r>
              <a:rPr lang="en-GB" sz="1200" i="1" dirty="0" smtClean="0"/>
              <a:t>n.</a:t>
            </a:r>
          </a:p>
          <a:p>
            <a:r>
              <a:rPr lang="en-GB" sz="1200" dirty="0" smtClean="0"/>
              <a:t>One that perceives.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2903" y="4516822"/>
            <a:ext cx="6882549" cy="626678"/>
          </a:xfrm>
        </p:spPr>
        <p:txBody>
          <a:bodyPr/>
          <a:lstStyle/>
          <a:p>
            <a:r>
              <a:rPr lang="en-GB" sz="2400" b="1" dirty="0" smtClean="0"/>
              <a:t>SAGE Co-Design</a:t>
            </a:r>
            <a:endParaRPr lang="en-GB" sz="2400" b="1" dirty="0"/>
          </a:p>
        </p:txBody>
      </p:sp>
      <p:sp>
        <p:nvSpPr>
          <p:cNvPr id="7" name="Content Placeholder 1"/>
          <p:cNvSpPr>
            <a:spLocks noGrp="1"/>
          </p:cNvSpPr>
          <p:nvPr>
            <p:ph sz="half" idx="2"/>
          </p:nvPr>
        </p:nvSpPr>
        <p:spPr>
          <a:xfrm>
            <a:off x="4692650" y="0"/>
            <a:ext cx="4375149" cy="4743450"/>
          </a:xfrm>
        </p:spPr>
        <p:txBody>
          <a:bodyPr/>
          <a:lstStyle/>
          <a:p>
            <a:r>
              <a:rPr lang="en-US" sz="1600" b="1" dirty="0" smtClean="0"/>
              <a:t>Primary Goal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Demonstrate Use Cases &amp; Co-Design the system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1600" b="1" dirty="0" smtClean="0"/>
              <a:t>Methodology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 Obtain Requirements from:</a:t>
            </a:r>
          </a:p>
          <a:p>
            <a:pPr lvl="2"/>
            <a:r>
              <a:rPr lang="en-US" sz="1600" dirty="0" smtClean="0"/>
              <a:t>Satellite Data Processing</a:t>
            </a:r>
          </a:p>
          <a:p>
            <a:pPr lvl="2"/>
            <a:r>
              <a:rPr lang="en-US" sz="1600" dirty="0" smtClean="0"/>
              <a:t>Bio-Informatics</a:t>
            </a:r>
          </a:p>
          <a:p>
            <a:pPr lvl="2"/>
            <a:r>
              <a:rPr lang="en-US" sz="1600" dirty="0" smtClean="0"/>
              <a:t>Space Weather</a:t>
            </a:r>
          </a:p>
          <a:p>
            <a:pPr lvl="2"/>
            <a:r>
              <a:rPr lang="en-US" sz="1600" dirty="0" smtClean="0"/>
              <a:t>Nuclear Fusion (ITER) </a:t>
            </a:r>
          </a:p>
          <a:p>
            <a:pPr lvl="2"/>
            <a:r>
              <a:rPr lang="en-US" sz="1600" dirty="0" smtClean="0"/>
              <a:t>Synchrotron Experiments</a:t>
            </a:r>
          </a:p>
          <a:p>
            <a:pPr lvl="2"/>
            <a:r>
              <a:rPr lang="en-US" sz="1600" dirty="0" smtClean="0"/>
              <a:t>Data Analytics Application</a:t>
            </a:r>
          </a:p>
          <a:p>
            <a:pPr lvl="1"/>
            <a:r>
              <a:rPr lang="en-US" sz="1600" dirty="0" smtClean="0"/>
              <a:t>Detailed profiling supported by Tools</a:t>
            </a:r>
          </a:p>
          <a:p>
            <a:pPr lvl="1"/>
            <a:r>
              <a:rPr lang="en-US" sz="1600" dirty="0" smtClean="0"/>
              <a:t>Feedback requirements from platform</a:t>
            </a:r>
          </a:p>
          <a:p>
            <a:pPr lvl="1">
              <a:buNone/>
            </a:pPr>
            <a:endParaRPr lang="en-US" sz="1800" dirty="0" smtClean="0"/>
          </a:p>
        </p:txBody>
      </p:sp>
      <p:pic>
        <p:nvPicPr>
          <p:cNvPr id="6" name="Picture 5" descr="https://upload.wikimedia.org/wikipedia/commons/5/5a/V3d-display_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2" y="607390"/>
            <a:ext cx="1986168" cy="12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I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50" y="364437"/>
            <a:ext cx="1762815" cy="149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markidis:Downloads:ICCS2015-Magnetosphere-v1:rhoe15000righ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4" y="1943652"/>
            <a:ext cx="2219739" cy="129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intosh HD:Users:markidis:Downloads:sequencin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36" y="1943652"/>
            <a:ext cx="1689652" cy="12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8" y="3290957"/>
            <a:ext cx="4031974" cy="116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519383\Downloads\BlobA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00" y="0"/>
            <a:ext cx="1530099" cy="1530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032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2903" y="4516822"/>
            <a:ext cx="6882549" cy="626678"/>
          </a:xfrm>
        </p:spPr>
        <p:txBody>
          <a:bodyPr/>
          <a:lstStyle/>
          <a:p>
            <a:r>
              <a:rPr lang="en-GB" sz="2400" b="1" dirty="0" smtClean="0"/>
              <a:t>SAGE Co-Design..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097868"/>
            <a:ext cx="4275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Completed Co-Design Process – First Phase</a:t>
            </a:r>
            <a:endParaRPr lang="en-US" sz="1600" b="1" dirty="0">
              <a:solidFill>
                <a:srgbClr val="008000"/>
              </a:solidFill>
              <a:latin typeface="PT Sans"/>
              <a:cs typeface="PT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6" y="211666"/>
            <a:ext cx="7771548" cy="38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3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2903" y="4516822"/>
            <a:ext cx="6882549" cy="626678"/>
          </a:xfrm>
        </p:spPr>
        <p:txBody>
          <a:bodyPr/>
          <a:lstStyle/>
          <a:p>
            <a:r>
              <a:rPr lang="en-GB" sz="2400" b="1" dirty="0" smtClean="0"/>
              <a:t>Services, </a:t>
            </a:r>
            <a:r>
              <a:rPr lang="en-GB" sz="2400" b="1" dirty="0" err="1" smtClean="0"/>
              <a:t>Systemware</a:t>
            </a:r>
            <a:r>
              <a:rPr lang="en-GB" sz="2400" b="1" dirty="0" smtClean="0"/>
              <a:t> &amp; Tools</a:t>
            </a:r>
            <a:endParaRPr lang="en-GB" sz="2400" b="1" dirty="0"/>
          </a:p>
        </p:txBody>
      </p:sp>
      <p:sp>
        <p:nvSpPr>
          <p:cNvPr id="7" name="Content Placeholder 1"/>
          <p:cNvSpPr>
            <a:spLocks noGrp="1"/>
          </p:cNvSpPr>
          <p:nvPr>
            <p:ph sz="half" idx="2"/>
          </p:nvPr>
        </p:nvSpPr>
        <p:spPr>
          <a:xfrm>
            <a:off x="3130550" y="239388"/>
            <a:ext cx="5765800" cy="4201748"/>
          </a:xfrm>
        </p:spPr>
        <p:txBody>
          <a:bodyPr/>
          <a:lstStyle/>
          <a:p>
            <a:r>
              <a:rPr lang="en-US" sz="2000" b="1" dirty="0" smtClean="0"/>
              <a:t>Goal </a:t>
            </a:r>
          </a:p>
          <a:p>
            <a:pPr lvl="1"/>
            <a:r>
              <a:rPr lang="en-US" sz="2000" dirty="0" smtClean="0"/>
              <a:t>Explore tools and services on top of </a:t>
            </a:r>
            <a:r>
              <a:rPr lang="en-US" sz="2000" dirty="0" err="1" smtClean="0"/>
              <a:t>Mero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Methodology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 “HSM” Methods to automatically move data across tiers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pNFS</a:t>
            </a:r>
            <a:r>
              <a:rPr lang="en-US" sz="2000" dirty="0" smtClean="0"/>
              <a:t>” parallel file system access on </a:t>
            </a:r>
            <a:r>
              <a:rPr lang="en-US" sz="2000" dirty="0" err="1" smtClean="0"/>
              <a:t>Mero</a:t>
            </a:r>
            <a:endParaRPr lang="en-US" sz="2000" dirty="0" smtClean="0"/>
          </a:p>
          <a:p>
            <a:pPr lvl="1"/>
            <a:r>
              <a:rPr lang="en-US" sz="2000" dirty="0" smtClean="0"/>
              <a:t>Scale out Object Storage Integrity checking service provision</a:t>
            </a:r>
          </a:p>
          <a:p>
            <a:pPr lvl="1"/>
            <a:r>
              <a:rPr lang="en-US" sz="2000" dirty="0" err="1" smtClean="0"/>
              <a:t>Allinea</a:t>
            </a:r>
            <a:r>
              <a:rPr lang="en-US" sz="2000" dirty="0" smtClean="0"/>
              <a:t> Performance Analysis Tools provision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3167" y="2095500"/>
            <a:ext cx="603249" cy="359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03500"/>
            <a:ext cx="344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Completed Design of HSM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Completed Design of </a:t>
            </a:r>
            <a:r>
              <a:rPr lang="en-US" sz="1600" b="1" dirty="0" err="1" smtClean="0">
                <a:solidFill>
                  <a:srgbClr val="008000"/>
                </a:solidFill>
                <a:latin typeface="PT Sans"/>
                <a:cs typeface="PT Sans"/>
              </a:rPr>
              <a:t>pNFS</a:t>
            </a:r>
            <a:endParaRPr lang="en-US" sz="1600" b="1" dirty="0" smtClean="0">
              <a:solidFill>
                <a:srgbClr val="008000"/>
              </a:solidFill>
              <a:latin typeface="PT Sans"/>
              <a:cs typeface="PT Sans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Completed scoping/Arch of Data Integrity Checking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Completed scoping/Arch of Performance Analysis Tools</a:t>
            </a:r>
            <a:endParaRPr lang="en-US" sz="1600" b="1" dirty="0">
              <a:solidFill>
                <a:srgbClr val="008000"/>
              </a:solidFill>
              <a:latin typeface="PT Sans"/>
              <a:cs typeface="PT Sans"/>
            </a:endParaRPr>
          </a:p>
        </p:txBody>
      </p:sp>
      <p:pic>
        <p:nvPicPr>
          <p:cNvPr id="1026" name="Picture 2" descr="C:\Users\519383\Downloads\BlobED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36779" cy="1530099"/>
          </a:xfrm>
          <a:prstGeom prst="rect">
            <a:avLst/>
          </a:prstGeom>
          <a:noFill/>
        </p:spPr>
      </p:pic>
      <p:pic>
        <p:nvPicPr>
          <p:cNvPr id="1027" name="Picture 3" descr="C:\Users\519383\Downloads\Blob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0"/>
            <a:ext cx="1554483" cy="1530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79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2903" y="4516822"/>
            <a:ext cx="6882549" cy="626678"/>
          </a:xfrm>
        </p:spPr>
        <p:txBody>
          <a:bodyPr/>
          <a:lstStyle/>
          <a:p>
            <a:r>
              <a:rPr lang="en-GB" sz="2400" b="1" dirty="0" smtClean="0"/>
              <a:t>Programming Models and Analytics</a:t>
            </a:r>
            <a:endParaRPr lang="en-GB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16164" y="0"/>
            <a:ext cx="6127836" cy="3670559"/>
          </a:xfrm>
        </p:spPr>
        <p:txBody>
          <a:bodyPr/>
          <a:lstStyle/>
          <a:p>
            <a:r>
              <a:rPr lang="en-US" sz="1800" b="1" dirty="0" smtClean="0"/>
              <a:t>Goal </a:t>
            </a:r>
          </a:p>
          <a:p>
            <a:pPr lvl="1"/>
            <a:r>
              <a:rPr lang="en-US" sz="1800" dirty="0" smtClean="0"/>
              <a:t>Explore usage of SAGE by programming models, runtimes and data analytics solutions</a:t>
            </a:r>
          </a:p>
          <a:p>
            <a:r>
              <a:rPr lang="en-US" sz="1800" b="1" dirty="0" smtClean="0"/>
              <a:t>Methodology </a:t>
            </a:r>
          </a:p>
          <a:p>
            <a:pPr lvl="1"/>
            <a:r>
              <a:rPr lang="en-US" sz="1800" dirty="0"/>
              <a:t>Usage of SAGE through MPI and </a:t>
            </a:r>
            <a:r>
              <a:rPr lang="en-US" sz="1800" dirty="0" smtClean="0"/>
              <a:t>PGAS</a:t>
            </a:r>
          </a:p>
          <a:p>
            <a:pPr lvl="2"/>
            <a:r>
              <a:rPr lang="en-US" sz="1400" dirty="0" smtClean="0"/>
              <a:t>Adapt MPI-IO for SAGE</a:t>
            </a:r>
          </a:p>
          <a:p>
            <a:pPr lvl="2"/>
            <a:r>
              <a:rPr lang="en-US" sz="1400" dirty="0" smtClean="0"/>
              <a:t>Adapt PGAS for SAGE</a:t>
            </a:r>
            <a:endParaRPr lang="en-US" sz="1400" dirty="0"/>
          </a:p>
          <a:p>
            <a:pPr lvl="1"/>
            <a:r>
              <a:rPr lang="en-US" sz="1800" dirty="0"/>
              <a:t>Runtimes for </a:t>
            </a:r>
            <a:r>
              <a:rPr lang="en-US" sz="1800" dirty="0" smtClean="0"/>
              <a:t>SAGE</a:t>
            </a:r>
          </a:p>
          <a:p>
            <a:pPr lvl="2"/>
            <a:r>
              <a:rPr lang="en-US" sz="1400" dirty="0" smtClean="0"/>
              <a:t>Pre/Post Processing </a:t>
            </a:r>
          </a:p>
          <a:p>
            <a:pPr lvl="1"/>
            <a:r>
              <a:rPr lang="en-US" sz="1800" dirty="0" smtClean="0"/>
              <a:t>Volume Rendering </a:t>
            </a:r>
          </a:p>
          <a:p>
            <a:pPr lvl="2"/>
            <a:r>
              <a:rPr lang="en-US" sz="1400" dirty="0" smtClean="0"/>
              <a:t>Exploit Caching hierarchy</a:t>
            </a:r>
          </a:p>
          <a:p>
            <a:pPr lvl="1"/>
            <a:r>
              <a:rPr lang="en-US" sz="1800" dirty="0" smtClean="0"/>
              <a:t>Data </a:t>
            </a:r>
            <a:r>
              <a:rPr lang="en-US" sz="1800" dirty="0"/>
              <a:t>Analytics methods on top of </a:t>
            </a:r>
            <a:r>
              <a:rPr lang="en-US" sz="1800" dirty="0" smtClean="0"/>
              <a:t>Clovis</a:t>
            </a:r>
          </a:p>
          <a:p>
            <a:pPr lvl="2"/>
            <a:r>
              <a:rPr lang="en-US" sz="1400" dirty="0" smtClean="0"/>
              <a:t>Apache </a:t>
            </a:r>
            <a:r>
              <a:rPr lang="en-US" sz="1400" dirty="0" err="1" smtClean="0"/>
              <a:t>Flink</a:t>
            </a:r>
            <a:r>
              <a:rPr lang="en-US" sz="1400" dirty="0" smtClean="0"/>
              <a:t> over Clovis, looking beyond </a:t>
            </a:r>
            <a:r>
              <a:rPr lang="en-US" sz="1400" dirty="0" err="1" smtClean="0"/>
              <a:t>Hadoop</a:t>
            </a:r>
            <a:endParaRPr lang="en-US" sz="1400" dirty="0" smtClean="0"/>
          </a:p>
          <a:p>
            <a:pPr lvl="2"/>
            <a:r>
              <a:rPr lang="en-US" sz="1400" dirty="0" smtClean="0"/>
              <a:t>Exploit NVRAM as extension of Memory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7816" y="3810000"/>
            <a:ext cx="736184" cy="622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5128" y="1602728"/>
            <a:ext cx="1262822" cy="731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081868"/>
            <a:ext cx="3454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MPI-IO for SAGE Design available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Runtimes design available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Framework for data analytics available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PGAS for SAGE being studied</a:t>
            </a:r>
          </a:p>
        </p:txBody>
      </p:sp>
      <p:pic>
        <p:nvPicPr>
          <p:cNvPr id="3074" name="Picture 2" descr="C:\Users\519383\Downloads\BlobP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02" y="0"/>
            <a:ext cx="1612395" cy="1527051"/>
          </a:xfrm>
          <a:prstGeom prst="rect">
            <a:avLst/>
          </a:prstGeom>
          <a:noFill/>
        </p:spPr>
      </p:pic>
      <p:pic>
        <p:nvPicPr>
          <p:cNvPr id="3075" name="Picture 3" descr="C:\Users\519383\Downloads\BlobED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1778" y="0"/>
            <a:ext cx="1615443" cy="1527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33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2903" y="4516822"/>
            <a:ext cx="6882549" cy="626678"/>
          </a:xfrm>
        </p:spPr>
        <p:txBody>
          <a:bodyPr/>
          <a:lstStyle/>
          <a:p>
            <a:r>
              <a:rPr lang="en-GB" sz="2400" b="1" dirty="0" smtClean="0"/>
              <a:t>Integration</a:t>
            </a:r>
            <a:r>
              <a:rPr lang="en-GB" sz="2400" b="1" dirty="0"/>
              <a:t> </a:t>
            </a:r>
            <a:r>
              <a:rPr lang="en-GB" sz="2400" b="1" dirty="0" smtClean="0"/>
              <a:t>&amp;  Demonstration</a:t>
            </a:r>
            <a:endParaRPr lang="en-GB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16164" y="0"/>
            <a:ext cx="6127836" cy="3670559"/>
          </a:xfrm>
        </p:spPr>
        <p:txBody>
          <a:bodyPr/>
          <a:lstStyle/>
          <a:p>
            <a:r>
              <a:rPr lang="en-US" sz="1800" b="1" dirty="0" smtClean="0"/>
              <a:t>Goal </a:t>
            </a:r>
          </a:p>
          <a:p>
            <a:pPr lvl="1"/>
            <a:r>
              <a:rPr lang="en-US" sz="1800" dirty="0" smtClean="0"/>
              <a:t>Hardware definition, integration and demonstration</a:t>
            </a:r>
            <a:endParaRPr lang="en-US" sz="1800" dirty="0"/>
          </a:p>
          <a:p>
            <a:r>
              <a:rPr lang="en-US" sz="1800" b="1" dirty="0" smtClean="0"/>
              <a:t>Methodology </a:t>
            </a:r>
          </a:p>
          <a:p>
            <a:pPr lvl="1"/>
            <a:r>
              <a:rPr lang="en-US" sz="1800" dirty="0" smtClean="0"/>
              <a:t>Design and Bring-up of SAGE hardware</a:t>
            </a:r>
          </a:p>
          <a:p>
            <a:pPr lvl="2"/>
            <a:r>
              <a:rPr lang="en-US" sz="1400" dirty="0" smtClean="0"/>
              <a:t>Seagate Hardware</a:t>
            </a:r>
          </a:p>
          <a:p>
            <a:pPr lvl="2"/>
            <a:r>
              <a:rPr lang="en-US" sz="1400" dirty="0" smtClean="0"/>
              <a:t>Atos Hardware</a:t>
            </a:r>
          </a:p>
          <a:p>
            <a:pPr lvl="1"/>
            <a:r>
              <a:rPr lang="en-US" sz="1800" dirty="0" smtClean="0"/>
              <a:t>Integration of all the software components</a:t>
            </a:r>
          </a:p>
          <a:p>
            <a:pPr lvl="2"/>
            <a:r>
              <a:rPr lang="en-US" sz="1400" dirty="0" smtClean="0"/>
              <a:t>From WP2/3/4</a:t>
            </a:r>
          </a:p>
          <a:p>
            <a:pPr lvl="1"/>
            <a:r>
              <a:rPr lang="en-US" sz="1800" dirty="0" smtClean="0"/>
              <a:t>Integration in </a:t>
            </a:r>
            <a:r>
              <a:rPr lang="en-US" sz="1800" dirty="0" err="1" smtClean="0"/>
              <a:t>Juelich</a:t>
            </a:r>
            <a:r>
              <a:rPr lang="en-US" sz="1800" dirty="0" smtClean="0"/>
              <a:t> Supercomputer Center</a:t>
            </a:r>
          </a:p>
          <a:p>
            <a:pPr lvl="1"/>
            <a:r>
              <a:rPr lang="en-US" sz="1800" dirty="0" smtClean="0"/>
              <a:t>Demonstrate use cases </a:t>
            </a:r>
            <a:endParaRPr lang="en-US" sz="1800" dirty="0"/>
          </a:p>
          <a:p>
            <a:pPr lvl="2"/>
            <a:r>
              <a:rPr lang="en-US" sz="1400" dirty="0"/>
              <a:t>E</a:t>
            </a:r>
            <a:r>
              <a:rPr lang="en-US" sz="1400" dirty="0" smtClean="0"/>
              <a:t>xtrapolate performance to </a:t>
            </a:r>
            <a:r>
              <a:rPr lang="en-US" sz="1400" dirty="0" err="1" smtClean="0"/>
              <a:t>Exascale</a:t>
            </a:r>
            <a:endParaRPr lang="en-US" sz="1400" dirty="0" smtClean="0"/>
          </a:p>
          <a:p>
            <a:pPr lvl="2"/>
            <a:r>
              <a:rPr lang="en-US" sz="1400" dirty="0" smtClean="0"/>
              <a:t>Study other Object stores vis-à-vis </a:t>
            </a:r>
            <a:r>
              <a:rPr lang="en-US" sz="1400" dirty="0" err="1" smtClean="0"/>
              <a:t>Mero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37932" y="3564469"/>
            <a:ext cx="5147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 smtClean="0">
              <a:solidFill>
                <a:srgbClr val="008000"/>
              </a:solidFill>
              <a:latin typeface="PT Sans"/>
              <a:cs typeface="PT Sans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Design &amp; Definition of base SAGE hardware complete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PT Sans"/>
                <a:cs typeface="PT Sans"/>
              </a:rPr>
              <a:t>      Prototype being tested in Seagate</a:t>
            </a:r>
          </a:p>
        </p:txBody>
      </p:sp>
      <p:pic>
        <p:nvPicPr>
          <p:cNvPr id="8" name="Picture 7" descr="SAGE Rack 1 - Fro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2" y="431776"/>
            <a:ext cx="1079707" cy="358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AGE Rack 2 - Fro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26" y="432261"/>
            <a:ext cx="1086007" cy="360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0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2903" y="4516822"/>
            <a:ext cx="7248197" cy="626678"/>
          </a:xfrm>
        </p:spPr>
        <p:txBody>
          <a:bodyPr/>
          <a:lstStyle/>
          <a:p>
            <a:r>
              <a:rPr lang="en-GB" sz="2400" b="1" dirty="0" smtClean="0"/>
              <a:t>SAGE Prototype Ready for Shipping to </a:t>
            </a:r>
            <a:r>
              <a:rPr lang="en-GB" sz="2400" b="1" dirty="0" err="1" smtClean="0"/>
              <a:t>Juelich</a:t>
            </a: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1" y="190500"/>
            <a:ext cx="2699665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6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9486" y="4516822"/>
            <a:ext cx="6882549" cy="626678"/>
          </a:xfrm>
        </p:spPr>
        <p:txBody>
          <a:bodyPr/>
          <a:lstStyle/>
          <a:p>
            <a:r>
              <a:rPr lang="en-GB" sz="2400" b="1" dirty="0" smtClean="0"/>
              <a:t>Overall Project Timeline</a:t>
            </a:r>
            <a:endParaRPr lang="en-GB" sz="2400" b="1" dirty="0"/>
          </a:p>
        </p:txBody>
      </p:sp>
      <p:sp>
        <p:nvSpPr>
          <p:cNvPr id="7" name="Content Placeholder 1"/>
          <p:cNvSpPr>
            <a:spLocks noGrp="1"/>
          </p:cNvSpPr>
          <p:nvPr>
            <p:ph sz="half" idx="2"/>
          </p:nvPr>
        </p:nvSpPr>
        <p:spPr>
          <a:xfrm>
            <a:off x="519042" y="303992"/>
            <a:ext cx="7631045" cy="339447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M1 (Sept 2015) – Project Start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M3 – Draft System architecture 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M9 – Co-Design Inputs from Apps Complete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M12 – Design of Key Software Components ( 1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st</a:t>
            </a:r>
            <a:r>
              <a:rPr lang="en-US" sz="2000" b="1" dirty="0" smtClean="0">
                <a:solidFill>
                  <a:srgbClr val="008000"/>
                </a:solidFill>
              </a:rPr>
              <a:t> Draft)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M18 – Prototype system available ( Seagate)</a:t>
            </a:r>
          </a:p>
          <a:p>
            <a:r>
              <a:rPr lang="en-US" sz="2000" b="1" dirty="0" smtClean="0"/>
              <a:t>M27 – Design of All Software Components ( 2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Draft) </a:t>
            </a:r>
          </a:p>
          <a:p>
            <a:r>
              <a:rPr lang="en-US" sz="2000" b="1" dirty="0" smtClean="0"/>
              <a:t>M18 – M28 – Prototype system testing/system integration in </a:t>
            </a:r>
            <a:r>
              <a:rPr lang="en-US" sz="2000" b="1" dirty="0" err="1" smtClean="0"/>
              <a:t>Juelich</a:t>
            </a:r>
            <a:endParaRPr lang="en-US" sz="2000" b="1" dirty="0" smtClean="0"/>
          </a:p>
          <a:p>
            <a:r>
              <a:rPr lang="en-US" sz="2000" b="1" dirty="0" smtClean="0"/>
              <a:t>M28 – M36 – Application use cases and performance tests of the SAGE Platform  in </a:t>
            </a:r>
            <a:r>
              <a:rPr lang="en-US" sz="2000" b="1" dirty="0" err="1" smtClean="0"/>
              <a:t>Juelich</a:t>
            </a:r>
            <a:r>
              <a:rPr lang="en-US" sz="2000" b="1" dirty="0" smtClean="0"/>
              <a:t> </a:t>
            </a:r>
          </a:p>
          <a:p>
            <a:pPr marL="457200" lvl="1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367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60600" y="4516438"/>
            <a:ext cx="5096164" cy="627062"/>
          </a:xfrm>
        </p:spPr>
        <p:txBody>
          <a:bodyPr/>
          <a:lstStyle/>
          <a:p>
            <a:r>
              <a:rPr lang="en-GB" sz="2400" b="1" dirty="0" smtClean="0"/>
              <a:t>Consortium </a:t>
            </a:r>
            <a:endParaRPr lang="en-GB" sz="2400" b="1" dirty="0"/>
          </a:p>
        </p:txBody>
      </p:sp>
      <p:pic>
        <p:nvPicPr>
          <p:cNvPr id="3" name="Picture 2" descr="SAGEmap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18" y="-1"/>
            <a:ext cx="7140633" cy="4497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6445" y="106733"/>
            <a:ext cx="2792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C</a:t>
            </a:r>
            <a:r>
              <a:rPr lang="en-US" sz="2000" b="1" dirty="0" smtClean="0">
                <a:solidFill>
                  <a:schemeClr val="tx2"/>
                </a:solidFill>
              </a:rPr>
              <a:t>oordinator: Seagate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765382" y="927120"/>
            <a:ext cx="7451546" cy="33944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PT Sans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 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giuseppe.congiu@seagate.com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sai.narasimhamurthy</a:t>
            </a:r>
            <a:r>
              <a:rPr lang="en-US" sz="2000" dirty="0" smtClean="0">
                <a:hlinkClick r:id="rId3"/>
              </a:rPr>
              <a:t>@seagate.com</a:t>
            </a: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7460" y="281517"/>
            <a:ext cx="3742972" cy="22457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2950" y="334434"/>
            <a:ext cx="7465520" cy="3545415"/>
          </a:xfrm>
        </p:spPr>
        <p:txBody>
          <a:bodyPr/>
          <a:lstStyle/>
          <a:p>
            <a:pPr lvl="1">
              <a:buFont typeface="Wingdings" charset="2"/>
              <a:buChar char=""/>
            </a:pPr>
            <a:r>
              <a:rPr lang="en-US" sz="1800" b="1" i="1" dirty="0" smtClean="0"/>
              <a:t>Storage cannot keep up w/ Compute!</a:t>
            </a:r>
          </a:p>
          <a:p>
            <a:pPr marL="457200" lvl="1" indent="0">
              <a:buNone/>
            </a:pPr>
            <a:endParaRPr lang="en-US" sz="1800" i="1" dirty="0"/>
          </a:p>
          <a:p>
            <a:pPr lvl="1">
              <a:buFont typeface="Wingdings" charset="2"/>
              <a:buChar char=""/>
            </a:pPr>
            <a:r>
              <a:rPr lang="en-US" sz="1800" b="1" i="1" dirty="0"/>
              <a:t>W</a:t>
            </a:r>
            <a:r>
              <a:rPr lang="en-US" sz="1800" b="1" i="1" dirty="0" smtClean="0"/>
              <a:t>ay too much data</a:t>
            </a:r>
          </a:p>
          <a:p>
            <a:pPr marL="457200" lvl="1" indent="0">
              <a:buNone/>
            </a:pPr>
            <a:endParaRPr lang="en-US" sz="1800" b="1" i="1" dirty="0" smtClean="0"/>
          </a:p>
          <a:p>
            <a:pPr lvl="1">
              <a:buFont typeface="Wingdings" charset="2"/>
              <a:buChar char=""/>
            </a:pPr>
            <a:r>
              <a:rPr lang="en-US" sz="1800" b="1" i="1" dirty="0" smtClean="0"/>
              <a:t>Way too much energy to move data</a:t>
            </a:r>
          </a:p>
          <a:p>
            <a:pPr marL="457200" lvl="1" indent="0">
              <a:buNone/>
            </a:pPr>
            <a:endParaRPr lang="en-US" sz="1800" b="1" i="1" dirty="0"/>
          </a:p>
          <a:p>
            <a:pPr lvl="1">
              <a:buFont typeface="Wingdings" charset="2"/>
              <a:buChar char=""/>
            </a:pPr>
            <a:r>
              <a:rPr lang="en-US" sz="1800" b="1" i="1" dirty="0" smtClean="0"/>
              <a:t>New Storage devices use unclear </a:t>
            </a:r>
          </a:p>
          <a:p>
            <a:pPr lvl="1">
              <a:buFont typeface="Wingdings" charset="2"/>
              <a:buChar char=""/>
            </a:pPr>
            <a:endParaRPr lang="en-US" sz="1800" b="1" i="1" dirty="0"/>
          </a:p>
          <a:p>
            <a:pPr lvl="1">
              <a:buFont typeface="Wingdings" charset="2"/>
              <a:buChar char=""/>
            </a:pPr>
            <a:r>
              <a:rPr lang="en-US" sz="1800" b="1" i="1" dirty="0" smtClean="0"/>
              <a:t>Opportunity: Big Data Analytics and Extreme Computing Overlaps </a:t>
            </a:r>
            <a:endParaRPr lang="en-US" sz="1800" i="1" dirty="0" smtClean="0"/>
          </a:p>
          <a:p>
            <a:pPr marL="0" indent="0" algn="ctr">
              <a:buNone/>
            </a:pPr>
            <a:endParaRPr lang="en-US" sz="1800" b="1" i="1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38188" y="4508938"/>
            <a:ext cx="7840712" cy="634562"/>
          </a:xfrm>
        </p:spPr>
        <p:txBody>
          <a:bodyPr/>
          <a:lstStyle/>
          <a:p>
            <a:r>
              <a:rPr lang="en-GB" sz="2800" b="1" dirty="0" smtClean="0"/>
              <a:t>            Storage Problems at Extreme Scale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2126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37255" y="4508938"/>
            <a:ext cx="6851871" cy="634562"/>
          </a:xfrm>
        </p:spPr>
        <p:txBody>
          <a:bodyPr/>
          <a:lstStyle/>
          <a:p>
            <a:r>
              <a:rPr lang="en-GB" sz="2800" b="1" dirty="0" smtClean="0"/>
              <a:t>                SAGE Project Goal</a:t>
            </a:r>
            <a:endParaRPr lang="en-GB" sz="2800" b="1" dirty="0"/>
          </a:p>
        </p:txBody>
      </p:sp>
      <p:sp>
        <p:nvSpPr>
          <p:cNvPr id="6" name="Oval 5"/>
          <p:cNvSpPr/>
          <p:nvPr/>
        </p:nvSpPr>
        <p:spPr>
          <a:xfrm>
            <a:off x="4076769" y="305513"/>
            <a:ext cx="3772455" cy="23589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28575" cmpd="sng">
                <a:solidFill>
                  <a:schemeClr val="tx1"/>
                </a:solidFill>
              </a:ln>
              <a:solidFill>
                <a:srgbClr val="000000"/>
              </a:solidFill>
              <a:latin typeface="PT Sans"/>
              <a:cs typeface="PT Sans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PT Sans"/>
                <a:cs typeface="PT Sans"/>
              </a:rPr>
              <a:t>Big (Massive!)  Data Analysis</a:t>
            </a:r>
          </a:p>
          <a:p>
            <a:pPr marL="285750" indent="-285750" algn="r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PT Sans"/>
                <a:cs typeface="PT Sans"/>
              </a:rPr>
              <a:t>Avoid Data Movements</a:t>
            </a:r>
          </a:p>
          <a:p>
            <a:pPr marL="285750" indent="-285750" algn="ctr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PT Sans"/>
                <a:cs typeface="PT Sans"/>
              </a:rPr>
              <a:t>Manage &amp; Process extremely large data sets</a:t>
            </a:r>
          </a:p>
          <a:p>
            <a:pPr algn="ctr"/>
            <a:endParaRPr lang="en-US" dirty="0">
              <a:solidFill>
                <a:srgbClr val="000000"/>
              </a:solidFill>
              <a:latin typeface="PT Sans"/>
              <a:cs typeface="PT San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16585" y="1679701"/>
            <a:ext cx="9999" cy="1112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1697" y="2615878"/>
            <a:ext cx="87723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Need </a:t>
            </a:r>
            <a:r>
              <a:rPr lang="en-US" dirty="0" err="1" smtClean="0">
                <a:latin typeface="PT Sans"/>
                <a:cs typeface="PT Sans"/>
              </a:rPr>
              <a:t>Exascale</a:t>
            </a:r>
            <a:r>
              <a:rPr lang="en-US" dirty="0" smtClean="0">
                <a:latin typeface="PT Sans"/>
                <a:cs typeface="PT Sans"/>
              </a:rPr>
              <a:t> Data Centric Computing Systems</a:t>
            </a:r>
          </a:p>
          <a:p>
            <a:r>
              <a:rPr lang="en-US" dirty="0" smtClean="0">
                <a:latin typeface="PT Sans"/>
                <a:cs typeface="PT Sans"/>
              </a:rPr>
              <a:t>           </a:t>
            </a:r>
            <a:r>
              <a:rPr lang="en-US" b="1" dirty="0" smtClean="0">
                <a:latin typeface="PT Sans"/>
                <a:cs typeface="PT Sans"/>
              </a:rPr>
              <a:t>B</a:t>
            </a:r>
            <a:r>
              <a:rPr lang="en-US" dirty="0" smtClean="0">
                <a:latin typeface="PT Sans"/>
                <a:cs typeface="PT Sans"/>
              </a:rPr>
              <a:t>ig </a:t>
            </a:r>
            <a:r>
              <a:rPr lang="en-US" b="1" dirty="0" smtClean="0">
                <a:latin typeface="PT Sans"/>
                <a:cs typeface="PT Sans"/>
              </a:rPr>
              <a:t>D</a:t>
            </a:r>
            <a:r>
              <a:rPr lang="en-US" dirty="0" smtClean="0">
                <a:latin typeface="PT Sans"/>
                <a:cs typeface="PT Sans"/>
              </a:rPr>
              <a:t>ata </a:t>
            </a:r>
            <a:r>
              <a:rPr lang="en-US" b="1" dirty="0" smtClean="0">
                <a:latin typeface="PT Sans"/>
                <a:cs typeface="PT Sans"/>
              </a:rPr>
              <a:t>E</a:t>
            </a:r>
            <a:r>
              <a:rPr lang="en-US" dirty="0" smtClean="0">
                <a:latin typeface="PT Sans"/>
                <a:cs typeface="PT Sans"/>
              </a:rPr>
              <a:t>xtreme </a:t>
            </a:r>
            <a:r>
              <a:rPr lang="en-US" b="1" dirty="0" smtClean="0">
                <a:latin typeface="PT Sans"/>
                <a:cs typeface="PT Sans"/>
              </a:rPr>
              <a:t>C</a:t>
            </a:r>
            <a:r>
              <a:rPr lang="en-US" dirty="0" smtClean="0">
                <a:latin typeface="PT Sans"/>
                <a:cs typeface="PT Sans"/>
              </a:rPr>
              <a:t>omputing (</a:t>
            </a:r>
            <a:r>
              <a:rPr lang="en-US" i="1" dirty="0" smtClean="0">
                <a:latin typeface="PT Sans"/>
                <a:cs typeface="PT Sans"/>
              </a:rPr>
              <a:t>BDEC Systems</a:t>
            </a:r>
            <a:r>
              <a:rPr lang="en-US" dirty="0" smtClean="0">
                <a:latin typeface="PT Sans"/>
                <a:cs typeface="PT Sans"/>
              </a:rPr>
              <a:t>)  </a:t>
            </a:r>
            <a:endParaRPr lang="en-US" dirty="0">
              <a:latin typeface="PT Sans"/>
              <a:cs typeface="PT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4487" y="3475461"/>
            <a:ext cx="8049147" cy="9086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PT Sans"/>
                <a:cs typeface="PT Sans"/>
              </a:rPr>
              <a:t>SAGE Validates a BDEC System which can </a:t>
            </a:r>
            <a:r>
              <a:rPr lang="en-US" sz="2400" u="sng" dirty="0">
                <a:latin typeface="PT Sans"/>
                <a:cs typeface="PT Sans"/>
              </a:rPr>
              <a:t>I</a:t>
            </a:r>
            <a:r>
              <a:rPr lang="en-US" sz="2400" u="sng" dirty="0" smtClean="0">
                <a:latin typeface="PT Sans"/>
                <a:cs typeface="PT Sans"/>
              </a:rPr>
              <a:t>ngest</a:t>
            </a:r>
            <a:r>
              <a:rPr lang="en-US" sz="2400" dirty="0" smtClean="0">
                <a:latin typeface="PT Sans"/>
                <a:cs typeface="PT Sans"/>
              </a:rPr>
              <a:t>, </a:t>
            </a:r>
            <a:r>
              <a:rPr lang="en-US" sz="2400" u="sng" dirty="0">
                <a:latin typeface="PT Sans"/>
                <a:cs typeface="PT Sans"/>
              </a:rPr>
              <a:t>S</a:t>
            </a:r>
            <a:r>
              <a:rPr lang="en-US" sz="2400" u="sng" dirty="0" smtClean="0">
                <a:latin typeface="PT Sans"/>
                <a:cs typeface="PT Sans"/>
              </a:rPr>
              <a:t>tore</a:t>
            </a:r>
            <a:r>
              <a:rPr lang="en-US" sz="2400" dirty="0">
                <a:latin typeface="PT Sans"/>
                <a:cs typeface="PT Sans"/>
              </a:rPr>
              <a:t>,</a:t>
            </a:r>
            <a:r>
              <a:rPr lang="en-US" sz="2400" dirty="0" smtClean="0">
                <a:latin typeface="PT Sans"/>
                <a:cs typeface="PT Sans"/>
              </a:rPr>
              <a:t> </a:t>
            </a:r>
            <a:r>
              <a:rPr lang="en-US" sz="2400" u="sng" dirty="0">
                <a:latin typeface="PT Sans"/>
                <a:cs typeface="PT Sans"/>
              </a:rPr>
              <a:t>P</a:t>
            </a:r>
            <a:r>
              <a:rPr lang="en-US" sz="2400" u="sng" dirty="0" smtClean="0">
                <a:latin typeface="PT Sans"/>
                <a:cs typeface="PT Sans"/>
              </a:rPr>
              <a:t>rocess</a:t>
            </a:r>
            <a:r>
              <a:rPr lang="en-US" sz="2400" dirty="0" smtClean="0">
                <a:latin typeface="PT Sans"/>
                <a:cs typeface="PT Sans"/>
              </a:rPr>
              <a:t> and </a:t>
            </a:r>
            <a:r>
              <a:rPr lang="en-US" sz="2400" u="sng" dirty="0" smtClean="0">
                <a:latin typeface="PT Sans"/>
                <a:cs typeface="PT Sans"/>
              </a:rPr>
              <a:t>Manage</a:t>
            </a:r>
            <a:r>
              <a:rPr lang="en-US" sz="2400" dirty="0" smtClean="0">
                <a:latin typeface="PT Sans"/>
                <a:cs typeface="PT Sans"/>
              </a:rPr>
              <a:t> extreme amounts of data</a:t>
            </a:r>
            <a:endParaRPr lang="en-US" sz="2400" dirty="0">
              <a:latin typeface="PT Sans"/>
              <a:cs typeface="PT San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87401" y="200417"/>
            <a:ext cx="3772455" cy="2436230"/>
          </a:xfrm>
          <a:prstGeom prst="ellipse">
            <a:avLst/>
          </a:prstGeom>
          <a:solidFill>
            <a:schemeClr val="accent3">
              <a:lumMod val="50000"/>
              <a:alpha val="41000"/>
            </a:schemeClr>
          </a:solidFill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T Sans"/>
                <a:cs typeface="PT Sans"/>
              </a:rPr>
              <a:t>Extreme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T Sans"/>
                <a:cs typeface="PT Sans"/>
              </a:rPr>
              <a:t>Computing</a:t>
            </a:r>
          </a:p>
          <a:p>
            <a:pPr marL="285750" indent="-285750" algn="ctr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PT Sans"/>
                <a:cs typeface="PT Sans"/>
              </a:rPr>
              <a:t>Changing I/O needs </a:t>
            </a:r>
          </a:p>
          <a:p>
            <a:pPr marL="285750" indent="-285750" algn="ctr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PT Sans"/>
                <a:cs typeface="PT Sans"/>
              </a:rPr>
              <a:t>HDDs cannot keep up </a:t>
            </a:r>
            <a:endParaRPr lang="en-US" sz="1600" dirty="0">
              <a:solidFill>
                <a:schemeClr val="bg1"/>
              </a:solidFill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2707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 smtClean="0"/>
              <a:t>Research Areas</a:t>
            </a:r>
            <a:endParaRPr lang="en-GB" dirty="0"/>
          </a:p>
        </p:txBody>
      </p:sp>
      <p:pic>
        <p:nvPicPr>
          <p:cNvPr id="7170" name="Picture 2" descr="C:\Users\519383\Downloads\SAGEblo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160" y="229362"/>
            <a:ext cx="5717540" cy="4068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19383\Downloads\BlobNG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918" y="0"/>
            <a:ext cx="1703835" cy="15300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63762" y="114318"/>
            <a:ext cx="4580238" cy="3861085"/>
          </a:xfrm>
        </p:spPr>
        <p:txBody>
          <a:bodyPr/>
          <a:lstStyle/>
          <a:p>
            <a:r>
              <a:rPr lang="en-GB" sz="1800" b="1" dirty="0" smtClean="0"/>
              <a:t>Goal</a:t>
            </a:r>
          </a:p>
          <a:p>
            <a:pPr lvl="1"/>
            <a:r>
              <a:rPr lang="en-GB" sz="1800" dirty="0" smtClean="0"/>
              <a:t>Build the data centric computing platform</a:t>
            </a:r>
          </a:p>
          <a:p>
            <a:r>
              <a:rPr lang="en-GB" sz="1800" b="1" dirty="0" smtClean="0"/>
              <a:t>Methodology</a:t>
            </a:r>
          </a:p>
          <a:p>
            <a:pPr lvl="1"/>
            <a:r>
              <a:rPr lang="en-GB" sz="1800" dirty="0" smtClean="0"/>
              <a:t>Advanced Object Storage</a:t>
            </a:r>
          </a:p>
          <a:p>
            <a:pPr lvl="1"/>
            <a:r>
              <a:rPr lang="en-GB" sz="1800" dirty="0" smtClean="0"/>
              <a:t>New NVRAM Technologies in I/O stack</a:t>
            </a:r>
          </a:p>
          <a:p>
            <a:pPr lvl="1"/>
            <a:r>
              <a:rPr lang="en-GB" sz="1800" dirty="0" smtClean="0"/>
              <a:t>Ability for I/O to Accept computation</a:t>
            </a:r>
          </a:p>
          <a:p>
            <a:pPr lvl="2"/>
            <a:r>
              <a:rPr lang="en-GB" sz="1800" dirty="0" smtClean="0"/>
              <a:t>Incl. Memory as part of storage tiers</a:t>
            </a:r>
          </a:p>
          <a:p>
            <a:pPr lvl="1"/>
            <a:r>
              <a:rPr lang="en-GB" sz="1800" dirty="0" smtClean="0"/>
              <a:t>API for massive data ingest and extreme I/O</a:t>
            </a:r>
          </a:p>
          <a:p>
            <a:pPr lvl="1"/>
            <a:r>
              <a:rPr lang="en-GB" sz="1800" dirty="0"/>
              <a:t>Commodity Server &amp; Computing  Components in I/O stack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2903" y="4516822"/>
            <a:ext cx="6882549" cy="626678"/>
          </a:xfrm>
        </p:spPr>
        <p:txBody>
          <a:bodyPr/>
          <a:lstStyle/>
          <a:p>
            <a:r>
              <a:rPr lang="en-GB" sz="2400" b="1" dirty="0" smtClean="0"/>
              <a:t>Percipient Storage Overview </a:t>
            </a:r>
            <a:endParaRPr lang="en-GB" sz="2400" b="1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7" y="674472"/>
            <a:ext cx="4127500" cy="384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2903" y="4516822"/>
            <a:ext cx="6882549" cy="626678"/>
          </a:xfrm>
        </p:spPr>
        <p:txBody>
          <a:bodyPr/>
          <a:lstStyle/>
          <a:p>
            <a:r>
              <a:rPr lang="en-GB" sz="2400" b="1" dirty="0" smtClean="0"/>
              <a:t>Percipient Storage Modes of Operation </a:t>
            </a:r>
            <a:endParaRPr lang="en-GB" sz="2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08" y="205260"/>
            <a:ext cx="7410174" cy="422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519383\Downloads\BlobPS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30099" cy="1530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0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1745752" y="4508938"/>
            <a:ext cx="5762297" cy="6345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PT Sans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/>
              <a:t>Percipient Storage Architecture</a:t>
            </a:r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532" y="207434"/>
            <a:ext cx="7770384" cy="42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1745752" y="4508938"/>
            <a:ext cx="5762297" cy="6345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PT Sans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/>
              <a:t>Percipient Storage Architecture ( Detailed)</a:t>
            </a:r>
            <a:endParaRPr lang="en-GB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31" y="0"/>
            <a:ext cx="6677106" cy="45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1745752" y="4508938"/>
            <a:ext cx="5762297" cy="6345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PT Sans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PT Sans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/>
              <a:t>Perspective on Monitoring..</a:t>
            </a:r>
            <a:endParaRPr lang="en-GB" sz="1600" b="1" dirty="0"/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247401" y="30723"/>
            <a:ext cx="8458731" cy="4372871"/>
          </a:xfrm>
        </p:spPr>
        <p:txBody>
          <a:bodyPr/>
          <a:lstStyle/>
          <a:p>
            <a:r>
              <a:rPr lang="en-US" sz="1600" b="1" dirty="0" smtClean="0"/>
              <a:t>Primary Goal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Provide monitoring tools with telemetry data </a:t>
            </a:r>
          </a:p>
          <a:p>
            <a:pPr lvl="1"/>
            <a:endParaRPr lang="en-US" sz="1600" dirty="0" smtClean="0"/>
          </a:p>
          <a:p>
            <a:r>
              <a:rPr lang="en-US" sz="1600" b="1" dirty="0" smtClean="0"/>
              <a:t>Methodology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Mero</a:t>
            </a:r>
            <a:r>
              <a:rPr lang="en-US" sz="1600" dirty="0" smtClean="0"/>
              <a:t> has “ADDB” Infrastructure ( Analysis and Diagnostics Data Base)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Structured telemetry records produced by the various subsystems</a:t>
            </a:r>
          </a:p>
          <a:p>
            <a:pPr marL="457200" lvl="1" indent="0">
              <a:buNone/>
            </a:pP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It will now be exposed through the “Clovis” Management Interface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ADDB Records can feed into tools </a:t>
            </a:r>
          </a:p>
          <a:p>
            <a:pPr lvl="2"/>
            <a:r>
              <a:rPr lang="en-US" sz="1200" dirty="0" err="1" smtClean="0"/>
              <a:t>Allinea</a:t>
            </a:r>
            <a:r>
              <a:rPr lang="en-US" sz="1200" dirty="0" smtClean="0"/>
              <a:t> will be consuming ADDB records in the SAGE project</a:t>
            </a:r>
          </a:p>
          <a:p>
            <a:pPr marL="914400" lvl="2" indent="0">
              <a:buNone/>
            </a:pPr>
            <a:r>
              <a:rPr lang="en-US" sz="1200" dirty="0" smtClean="0"/>
              <a:t> </a:t>
            </a:r>
          </a:p>
          <a:p>
            <a:pPr lvl="1"/>
            <a:r>
              <a:rPr lang="en-US" sz="1600" dirty="0" smtClean="0"/>
              <a:t>Records can be kept in  local </a:t>
            </a:r>
            <a:r>
              <a:rPr lang="en-US" sz="1600" dirty="0" err="1" smtClean="0"/>
              <a:t>Mero</a:t>
            </a:r>
            <a:r>
              <a:rPr lang="en-US" sz="1600" dirty="0" smtClean="0"/>
              <a:t> nodes and Map-Reduce style analysis can also be performed</a:t>
            </a:r>
          </a:p>
        </p:txBody>
      </p:sp>
    </p:spTree>
    <p:extLst>
      <p:ext uri="{BB962C8B-B14F-4D97-AF65-F5344CB8AC3E}">
        <p14:creationId xmlns:p14="http://schemas.microsoft.com/office/powerpoint/2010/main" val="390311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G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23318</TotalTime>
  <Words>917</Words>
  <Application>Microsoft Macintosh PowerPoint</Application>
  <PresentationFormat>On-screen Show (16:9)</PresentationFormat>
  <Paragraphs>190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SAGE_PPT_Template</vt:lpstr>
      <vt:lpstr>Percipient StorAGe for Exascale Data Centric Computing Exascale Storage Architecture based on “Mero” Object Store Giuseppe Congiu  Seagate Systems UK  DKRZ I/O Workshop 22/03/2017</vt:lpstr>
      <vt:lpstr>PowerPoint Presentation</vt:lpstr>
      <vt:lpstr>PowerPoint Presentation</vt:lpstr>
      <vt:lpstr>PowerPoint Presentation</vt:lpstr>
      <vt:lpstr>Percipient Storage Overview </vt:lpstr>
      <vt:lpstr>Percipient Storage Modes of Operation </vt:lpstr>
      <vt:lpstr>PowerPoint Presentation</vt:lpstr>
      <vt:lpstr>PowerPoint Presentation</vt:lpstr>
      <vt:lpstr>PowerPoint Presentation</vt:lpstr>
      <vt:lpstr>SAGE Co-Design</vt:lpstr>
      <vt:lpstr>SAGE Co-Design..</vt:lpstr>
      <vt:lpstr>Services, Systemware &amp; Tools</vt:lpstr>
      <vt:lpstr>Programming Models and Analytics</vt:lpstr>
      <vt:lpstr>Integration &amp;  Demonstration</vt:lpstr>
      <vt:lpstr>SAGE Prototype Ready for Shipping to Juelich</vt:lpstr>
      <vt:lpstr>Overall Project Timeline</vt:lpstr>
      <vt:lpstr>Consortium </vt:lpstr>
      <vt:lpstr>PowerPoint Presentation</vt:lpstr>
    </vt:vector>
  </TitlesOfParts>
  <Company>Xyratex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Percipient StorAGe for Exascale Data Centric Computing</dc:title>
  <dc:creator>mmuggeri</dc:creator>
  <cp:lastModifiedBy>Giuseppe Congiu</cp:lastModifiedBy>
  <cp:revision>238</cp:revision>
  <cp:lastPrinted>2013-10-24T18:24:38Z</cp:lastPrinted>
  <dcterms:created xsi:type="dcterms:W3CDTF">2015-08-03T14:25:24Z</dcterms:created>
  <dcterms:modified xsi:type="dcterms:W3CDTF">2017-03-23T08:33:34Z</dcterms:modified>
</cp:coreProperties>
</file>