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24"/>
  </p:notesMasterIdLst>
  <p:sldIdLst>
    <p:sldId id="258" r:id="rId2"/>
    <p:sldId id="257" r:id="rId3"/>
    <p:sldId id="261" r:id="rId4"/>
    <p:sldId id="263" r:id="rId5"/>
    <p:sldId id="292" r:id="rId6"/>
    <p:sldId id="290" r:id="rId7"/>
    <p:sldId id="291" r:id="rId8"/>
    <p:sldId id="293" r:id="rId9"/>
    <p:sldId id="289" r:id="rId10"/>
    <p:sldId id="296" r:id="rId11"/>
    <p:sldId id="294" r:id="rId12"/>
    <p:sldId id="282" r:id="rId13"/>
    <p:sldId id="283" r:id="rId14"/>
    <p:sldId id="295" r:id="rId15"/>
    <p:sldId id="272" r:id="rId16"/>
    <p:sldId id="269" r:id="rId17"/>
    <p:sldId id="279" r:id="rId18"/>
    <p:sldId id="264" r:id="rId19"/>
    <p:sldId id="273" r:id="rId20"/>
    <p:sldId id="285" r:id="rId21"/>
    <p:sldId id="266" r:id="rId22"/>
    <p:sldId id="260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J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9991"/>
    <a:srgbClr val="FFFF99"/>
    <a:srgbClr val="E1EBF3"/>
    <a:srgbClr val="DBEEDD"/>
    <a:srgbClr val="FEF6D7"/>
    <a:srgbClr val="FEE8B4"/>
    <a:srgbClr val="B7DDBA"/>
    <a:srgbClr val="B8DEBA"/>
    <a:srgbClr val="DEDE7E"/>
    <a:srgbClr val="EC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87741" autoAdjust="0"/>
  </p:normalViewPr>
  <p:slideViewPr>
    <p:cSldViewPr snapToGrid="0" showGuides="1">
      <p:cViewPr>
        <p:scale>
          <a:sx n="80" d="100"/>
          <a:sy n="80" d="100"/>
        </p:scale>
        <p:origin x="-193362" y="-192558"/>
      </p:cViewPr>
      <p:guideLst>
        <p:guide orient="horz" pos="271"/>
        <p:guide orient="horz" pos="3092"/>
        <p:guide orient="horz" pos="517"/>
        <p:guide orient="horz" pos="895"/>
        <p:guide orient="horz" pos="2387"/>
        <p:guide pos="5565"/>
        <p:guide pos="317"/>
        <p:guide pos="1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A489-9093-C54A-B1C3-374F661A0010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7A1A-8011-3A42-91B8-EE1BD44E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A7A1A-8011-3A42-91B8-EE1BD44E44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9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Type in SECTION BREAK TITLE</a:t>
            </a:r>
          </a:p>
        </p:txBody>
      </p:sp>
    </p:spTree>
    <p:extLst>
      <p:ext uri="{BB962C8B-B14F-4D97-AF65-F5344CB8AC3E}">
        <p14:creationId xmlns:p14="http://schemas.microsoft.com/office/powerpoint/2010/main" val="186181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LRG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4106864"/>
            <a:ext cx="4114800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4106864"/>
            <a:ext cx="4097585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TWO Large IMAGES w/bullets 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76630" y="1417046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76630" y="4256434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</a:p>
          <a:p>
            <a:r>
              <a:rPr lang="en-US" dirty="0" smtClean="0"/>
              <a:t>Image Caption </a:t>
            </a:r>
          </a:p>
          <a:p>
            <a:r>
              <a:rPr lang="en-US" dirty="0" smtClean="0"/>
              <a:t>Image Caption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IMAGES with captions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16" name="Picture Placeholder 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765130" y="1416462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65130" y="4255850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</a:p>
          <a:p>
            <a:r>
              <a:rPr lang="en-US" dirty="0" smtClean="0"/>
              <a:t>Image Caption </a:t>
            </a:r>
          </a:p>
          <a:p>
            <a:r>
              <a:rPr lang="en-US" dirty="0" smtClean="0"/>
              <a:t>Image Caption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64070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95879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381086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03079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388286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61696" y="2856834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268896" y="1417569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THREE IMAGES – HORIZONTAL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s/bullets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672521"/>
            <a:ext cx="8434552" cy="1086330"/>
          </a:xfrm>
          <a:noFill/>
        </p:spPr>
        <p:txBody>
          <a:bodyPr lIns="0" tIns="91440"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2800" b="1" i="0" kern="1200" cap="all" baseline="0" dirty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four images, captions and bullets</a:t>
            </a:r>
            <a:br>
              <a:rPr lang="en-US" dirty="0" smtClean="0"/>
            </a:br>
            <a:r>
              <a:rPr lang="en-US" dirty="0" smtClean="0"/>
              <a:t>Headline is </a:t>
            </a:r>
            <a:r>
              <a:rPr lang="en-US" dirty="0" err="1" smtClean="0"/>
              <a:t>arial</a:t>
            </a:r>
            <a:r>
              <a:rPr lang="en-US" dirty="0" smtClean="0"/>
              <a:t> in all caps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ln>
            <a:noFill/>
          </a:ln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1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four IMAGES with captions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207749"/>
          </a:xfrm>
          <a:ln>
            <a:noFill/>
          </a:ln>
        </p:spPr>
        <p:txBody>
          <a:bodyPr bIns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87437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87437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4912432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912432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  <a:endParaRPr lang="en-US" dirty="0"/>
          </a:p>
        </p:txBody>
      </p:sp>
      <p:sp>
        <p:nvSpPr>
          <p:cNvPr id="20" name="Picture Placeholder 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87437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487437" y="4502674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</a:p>
        </p:txBody>
      </p:sp>
      <p:sp>
        <p:nvSpPr>
          <p:cNvPr id="24" name="Picture Placeholder 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912432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4912432" y="4505517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 smtClean="0"/>
              <a:t>Image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2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harts, Graphs,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graph, chart or table slide. </a:t>
            </a:r>
            <a:br>
              <a:rPr lang="en-US" dirty="0" smtClean="0"/>
            </a:br>
            <a:r>
              <a:rPr lang="en-US" dirty="0" smtClean="0"/>
              <a:t>Headline in all caps, Arial 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17579"/>
            <a:ext cx="8372901" cy="302239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an icon below to add a chart, graph, or table.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85776" y="4739217"/>
            <a:ext cx="3711039" cy="404284"/>
          </a:xfrm>
        </p:spPr>
        <p:txBody>
          <a:bodyPr bIns="0" anchor="t" anchorCtr="0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en-US" dirty="0" smtClean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004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 userDrawn="1"/>
        </p:nvSpPr>
        <p:spPr>
          <a:xfrm>
            <a:off x="469900" y="4635018"/>
            <a:ext cx="138762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www.anl.gov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7" name="Picture 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Type in closing statement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991004" y="-1815882"/>
            <a:ext cx="3782000" cy="160043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Suggested</a:t>
            </a:r>
            <a:r>
              <a:rPr lang="en-US" sz="1400" b="1" baseline="0" dirty="0" smtClean="0">
                <a:solidFill>
                  <a:schemeClr val="bg1"/>
                </a:solidFill>
              </a:rPr>
              <a:t> closing statement (optional): </a:t>
            </a:r>
          </a:p>
          <a:p>
            <a:endParaRPr lang="en-US" sz="1400" b="1" baseline="0" dirty="0" smtClean="0">
              <a:solidFill>
                <a:schemeClr val="bg1"/>
              </a:solidFill>
            </a:endParaRPr>
          </a:p>
          <a:p>
            <a:pPr lvl="0"/>
            <a:r>
              <a:rPr lang="en-US" sz="1400" b="1" dirty="0" smtClean="0">
                <a:solidFill>
                  <a:schemeClr val="bg1"/>
                </a:solidFill>
              </a:rPr>
              <a:t>WE START WITH YES.</a:t>
            </a:r>
          </a:p>
          <a:p>
            <a:pPr lvl="0">
              <a:spcAft>
                <a:spcPts val="1200"/>
              </a:spcAft>
            </a:pPr>
            <a:r>
              <a:rPr lang="en-US" sz="1400" b="1" dirty="0" smtClean="0">
                <a:solidFill>
                  <a:schemeClr val="bg1"/>
                </a:solidFill>
              </a:rPr>
              <a:t>AND END WITH THANK YOU.</a:t>
            </a:r>
          </a:p>
          <a:p>
            <a:pPr lvl="0"/>
            <a:r>
              <a:rPr lang="en-US" sz="1400" b="1" dirty="0" smtClean="0">
                <a:solidFill>
                  <a:schemeClr val="bg1"/>
                </a:solidFill>
              </a:rPr>
              <a:t>DO YOU HAVE ANY BIG QUESTIONS?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*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043"/>
            <a:ext cx="9144000" cy="514854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86954"/>
            <a:ext cx="8372901" cy="60451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AND CONTENT SLIDE. </a:t>
            </a:r>
            <a:br>
              <a:rPr lang="en-US" dirty="0" smtClean="0"/>
            </a:br>
            <a:r>
              <a:rPr lang="en-US" dirty="0" smtClean="0"/>
              <a:t>Headline in all caps, Arial Font.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8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468796" y="574696"/>
            <a:ext cx="5685350" cy="304654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8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Optional one line subhead, </a:t>
            </a:r>
            <a:r>
              <a:rPr lang="en-US" dirty="0" err="1" smtClean="0"/>
              <a:t>url</a:t>
            </a:r>
            <a:r>
              <a:rPr lang="en-US" dirty="0" smtClean="0"/>
              <a:t> or date</a:t>
            </a:r>
          </a:p>
        </p:txBody>
      </p:sp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14" y="408441"/>
            <a:ext cx="1786846" cy="64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 -Cover option A</a:t>
            </a:r>
            <a:br>
              <a:rPr lang="en-US" dirty="0" smtClean="0"/>
            </a:br>
            <a:r>
              <a:rPr lang="en-US" dirty="0" smtClean="0"/>
              <a:t>can be up to four </a:t>
            </a:r>
            <a:br>
              <a:rPr lang="en-US" dirty="0" smtClean="0"/>
            </a:br>
            <a:r>
              <a:rPr lang="en-US" dirty="0" smtClean="0"/>
              <a:t>or five lines of text</a:t>
            </a:r>
            <a:endParaRPr lang="en-US" dirty="0"/>
          </a:p>
        </p:txBody>
      </p:sp>
      <p:sp>
        <p:nvSpPr>
          <p:cNvPr id="4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49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 smtClean="0"/>
              <a:t>Add Presenter Title</a:t>
            </a:r>
            <a:br>
              <a:rPr lang="en-US" dirty="0" smtClean="0"/>
            </a:br>
            <a:r>
              <a:rPr lang="en-US" dirty="0" smtClean="0"/>
              <a:t>Optional Line 2</a:t>
            </a:r>
            <a:br>
              <a:rPr lang="en-US" dirty="0" smtClean="0"/>
            </a:br>
            <a:r>
              <a:rPr lang="en-US" dirty="0" smtClean="0"/>
              <a:t>Optional Line 3</a:t>
            </a:r>
            <a:endParaRPr lang="en-US"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second presenter </a:t>
            </a:r>
            <a:br>
              <a:rPr lang="en-US" dirty="0" smtClean="0"/>
            </a:br>
            <a:r>
              <a:rPr lang="en-US" dirty="0" smtClean="0"/>
              <a:t>info if not needed</a:t>
            </a:r>
            <a:endParaRPr lang="en-US" dirty="0"/>
          </a:p>
        </p:txBody>
      </p:sp>
      <p:sp>
        <p:nvSpPr>
          <p:cNvPr id="54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5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third presenter </a:t>
            </a:r>
            <a:br>
              <a:rPr lang="en-US" dirty="0" smtClean="0"/>
            </a:br>
            <a:r>
              <a:rPr lang="en-US" dirty="0" smtClean="0"/>
              <a:t>info if not needed</a:t>
            </a:r>
            <a:endParaRPr lang="en-US" dirty="0"/>
          </a:p>
        </p:txBody>
      </p:sp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469900" y="4570711"/>
            <a:ext cx="589449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Presentation Date</a:t>
            </a:r>
            <a:br>
              <a:rPr lang="en-US" dirty="0" smtClean="0"/>
            </a:br>
            <a:r>
              <a:rPr lang="en-US" dirty="0" smtClean="0"/>
              <a:t>City, State (presentation location)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018914" y="-1479541"/>
            <a:ext cx="3502900" cy="10156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Suggested</a:t>
            </a:r>
            <a:r>
              <a:rPr lang="en-US" sz="1400" b="1" baseline="0" dirty="0" smtClean="0">
                <a:solidFill>
                  <a:schemeClr val="bg1"/>
                </a:solidFill>
              </a:rPr>
              <a:t> line of text (optional): </a:t>
            </a:r>
          </a:p>
          <a:p>
            <a:endParaRPr lang="en-US" sz="1400" b="1" baseline="0" dirty="0" smtClean="0">
              <a:solidFill>
                <a:schemeClr val="bg1"/>
              </a:solidFill>
            </a:endParaRPr>
          </a:p>
          <a:p>
            <a:r>
              <a:rPr lang="en-US" sz="1400" b="1" baseline="0" dirty="0" smtClean="0">
                <a:solidFill>
                  <a:schemeClr val="bg1"/>
                </a:solidFill>
              </a:rPr>
              <a:t>WE START WITH YES.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BASIC CONTENT SLIDE</a:t>
            </a:r>
            <a:br>
              <a:rPr lang="en-US" dirty="0" smtClean="0"/>
            </a:br>
            <a:r>
              <a:rPr lang="en-US" dirty="0" smtClean="0"/>
              <a:t>one or two lines for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08346"/>
            <a:ext cx="8372901" cy="331708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1st-level bullet. Click an icon below to add table, graph or other imagery.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4545002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-20265"/>
            <a:ext cx="9144000" cy="4508954"/>
          </a:xfrm>
          <a:prstGeom prst="rect">
            <a:avLst/>
          </a:prstGeom>
        </p:spPr>
      </p:pic>
      <p:sp>
        <p:nvSpPr>
          <p:cNvPr id="84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20265"/>
            <a:ext cx="9144000" cy="4508954"/>
          </a:xfrm>
          <a:solidFill>
            <a:schemeClr val="accent2">
              <a:alpha val="85000"/>
            </a:schemeClr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 -Cover option B </a:t>
            </a:r>
            <a:br>
              <a:rPr lang="en-US" dirty="0" smtClean="0"/>
            </a:br>
            <a:r>
              <a:rPr lang="en-US" dirty="0" smtClean="0"/>
              <a:t>can be up to four </a:t>
            </a:r>
            <a:br>
              <a:rPr lang="en-US" dirty="0" smtClean="0"/>
            </a:br>
            <a:r>
              <a:rPr lang="en-US" dirty="0" smtClean="0"/>
              <a:t>or five lines of text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" y="153714"/>
            <a:ext cx="5851526" cy="969169"/>
          </a:xfrm>
        </p:spPr>
        <p:txBody>
          <a:bodyPr lIns="457200" rIns="274320" anchor="ctr"/>
          <a:lstStyle>
            <a:lvl1pPr marL="0" indent="0">
              <a:buNone/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presentation date</a:t>
            </a:r>
          </a:p>
        </p:txBody>
      </p:sp>
      <p:sp>
        <p:nvSpPr>
          <p:cNvPr id="8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86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 smtClean="0"/>
              <a:t>Add Presenter Title</a:t>
            </a:r>
            <a:br>
              <a:rPr lang="en-US" dirty="0" smtClean="0"/>
            </a:br>
            <a:r>
              <a:rPr lang="en-US" dirty="0" smtClean="0"/>
              <a:t>Optional Line 2</a:t>
            </a:r>
            <a:br>
              <a:rPr lang="en-US" dirty="0" smtClean="0"/>
            </a:br>
            <a:r>
              <a:rPr lang="en-US" dirty="0" smtClean="0"/>
              <a:t>Optional Line 3</a:t>
            </a:r>
            <a:endParaRPr lang="en-US" dirty="0"/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second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89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90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third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55" name="TextBox 154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82331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469900" y="4570711"/>
            <a:ext cx="589449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Presentation Date</a:t>
            </a:r>
            <a:br>
              <a:rPr lang="en-US" dirty="0" smtClean="0"/>
            </a:br>
            <a:r>
              <a:rPr lang="en-US" dirty="0" smtClean="0"/>
              <a:t>City, State (presentation location)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 smtClean="0"/>
              <a:t>Add Presenter Title</a:t>
            </a:r>
            <a:br>
              <a:rPr lang="en-US" dirty="0" smtClean="0"/>
            </a:br>
            <a:r>
              <a:rPr lang="en-US" dirty="0" smtClean="0"/>
              <a:t>Optional Line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second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674681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2794775"/>
            <a:ext cx="8452904" cy="647160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presentation title – cover option c </a:t>
            </a:r>
            <a:endParaRPr lang="en-US" dirty="0"/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third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344193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674680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86" name="TextBox 18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03238" y="300961"/>
            <a:ext cx="5984648" cy="331077"/>
          </a:xfrm>
        </p:spPr>
        <p:txBody>
          <a:bodyPr/>
          <a:lstStyle>
            <a:lvl1pPr marL="0" indent="0">
              <a:buNone/>
              <a:defRPr sz="1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z="1000" b="0" cap="all" dirty="0" smtClean="0">
                <a:solidFill>
                  <a:srgbClr val="000000"/>
                </a:solidFill>
              </a:rPr>
              <a:t>Type in Name of </a:t>
            </a:r>
            <a:r>
              <a:rPr lang="en-US" sz="1000" b="0" cap="all" dirty="0" err="1" smtClean="0">
                <a:solidFill>
                  <a:srgbClr val="000000"/>
                </a:solidFill>
              </a:rPr>
              <a:t>fACILITY</a:t>
            </a:r>
            <a:r>
              <a:rPr lang="en-US" sz="1000" b="0" cap="all" dirty="0" smtClean="0">
                <a:solidFill>
                  <a:srgbClr val="000000"/>
                </a:solidFill>
              </a:rPr>
              <a:t>, division, group, program or </a:t>
            </a:r>
            <a:r>
              <a:rPr lang="en-US" sz="1000" dirty="0" smtClean="0">
                <a:solidFill>
                  <a:srgbClr val="000000"/>
                </a:solidFill>
              </a:rPr>
              <a:t>www.anl.gov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8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170633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469900" y="4570711"/>
            <a:ext cx="589449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Presentation Date</a:t>
            </a:r>
            <a:br>
              <a:rPr lang="en-US" dirty="0" smtClean="0"/>
            </a:br>
            <a:r>
              <a:rPr lang="en-US" dirty="0" smtClean="0"/>
              <a:t>City, State (presentation location)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19301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 smtClean="0"/>
              <a:t>Add Presenter Title</a:t>
            </a:r>
            <a:br>
              <a:rPr lang="en-US" dirty="0" smtClean="0"/>
            </a:br>
            <a:r>
              <a:rPr lang="en-US" dirty="0" smtClean="0"/>
              <a:t>Optional Line 2</a:t>
            </a:r>
            <a:br>
              <a:rPr lang="en-US" dirty="0" smtClean="0"/>
            </a:br>
            <a:r>
              <a:rPr lang="en-US" dirty="0" smtClean="0"/>
              <a:t>Optional Line 3</a:t>
            </a:r>
            <a:endParaRPr lang="en-US" dirty="0"/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second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1261205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82770"/>
            <a:ext cx="6776128" cy="839426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presentation title –</a:t>
            </a:r>
            <a:br>
              <a:rPr lang="en-US" dirty="0" smtClean="0"/>
            </a:br>
            <a:r>
              <a:rPr lang="en-US" dirty="0" smtClean="0"/>
              <a:t>Cover option D</a:t>
            </a:r>
            <a:endParaRPr lang="en-US" dirty="0"/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 smtClean="0"/>
              <a:t>Remove third presenter info </a:t>
            </a:r>
            <a:br>
              <a:rPr lang="en-US" dirty="0" smtClean="0"/>
            </a:br>
            <a:r>
              <a:rPr lang="en-US" dirty="0" smtClean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92219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1261204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53" name="TextBox 15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ull Fr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6978"/>
            <a:ext cx="8925873" cy="5143500"/>
          </a:xfrm>
          <a:solidFill>
            <a:schemeClr val="bg1"/>
          </a:solidFill>
        </p:spPr>
        <p:txBody>
          <a:bodyPr lIns="0" tIns="16459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 then right click image and 
“SEND IMAGE TO BACK”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581400"/>
            <a:ext cx="9144000" cy="1562100"/>
          </a:xfrm>
          <a:solidFill>
            <a:schemeClr val="tx2">
              <a:alpha val="91000"/>
            </a:schemeClr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</a:t>
            </a:r>
            <a:r>
              <a:rPr lang="en-US" dirty="0" err="1" smtClean="0"/>
              <a:t>x1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3782231"/>
            <a:ext cx="8321040" cy="1030194"/>
          </a:xfrm>
        </p:spPr>
        <p:txBody>
          <a:bodyPr lIns="0" anchor="t"/>
          <a:lstStyle>
            <a:lvl1pPr>
              <a:defRPr sz="2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Full-frame image layout  – title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ON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</a:t>
            </a:r>
            <a:r>
              <a:rPr lang="en-US" dirty="0" err="1" smtClean="0"/>
              <a:t>x1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-1"/>
            <a:ext cx="8925873" cy="2742010"/>
          </a:xfrm>
          <a:solidFill>
            <a:schemeClr val="bg1"/>
          </a:solidFill>
        </p:spPr>
        <p:txBody>
          <a:bodyPr lIns="0"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Science/R&amp;D hero – one image</a:t>
            </a:r>
            <a:br>
              <a:rPr lang="en-US" dirty="0" smtClean="0"/>
            </a:br>
            <a:r>
              <a:rPr lang="en-US" dirty="0" smtClean="0"/>
              <a:t>Headline is </a:t>
            </a:r>
            <a:r>
              <a:rPr lang="en-US" dirty="0" err="1" smtClean="0"/>
              <a:t>arial</a:t>
            </a:r>
            <a:r>
              <a:rPr lang="en-US" dirty="0" smtClean="0"/>
              <a:t> in all caps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WO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</a:t>
            </a:r>
            <a:r>
              <a:rPr lang="en-US" dirty="0" err="1" smtClean="0"/>
              <a:t>x1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0"/>
            <a:ext cx="4480560" cy="2747963"/>
          </a:xfrm>
          <a:solidFill>
            <a:schemeClr val="bg1">
              <a:lumMod val="7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2525" y="0"/>
            <a:ext cx="4480560" cy="2747963"/>
          </a:xfrm>
          <a:solidFill>
            <a:schemeClr val="bg1">
              <a:lumMod val="8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55513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Science/R&amp;D hero – TWO images</a:t>
            </a:r>
            <a:br>
              <a:rPr lang="en-US" dirty="0" smtClean="0"/>
            </a:br>
            <a:r>
              <a:rPr lang="en-US" dirty="0" smtClean="0"/>
              <a:t>Headline is </a:t>
            </a:r>
            <a:r>
              <a:rPr lang="en-US" dirty="0" err="1" smtClean="0"/>
              <a:t>arial</a:t>
            </a:r>
            <a:r>
              <a:rPr lang="en-US" dirty="0" smtClean="0"/>
              <a:t> in all caps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8411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HREE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</a:t>
            </a:r>
            <a:r>
              <a:rPr lang="en-US" dirty="0" err="1" smtClean="0"/>
              <a:t>x1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0"/>
            <a:ext cx="29900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194237" y="0"/>
            <a:ext cx="2990088" cy="275523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186112" y="0"/>
            <a:ext cx="29578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Science/R&amp;D hero – Three images</a:t>
            </a:r>
            <a:br>
              <a:rPr lang="en-US" dirty="0" smtClean="0"/>
            </a:br>
            <a:r>
              <a:rPr lang="en-US" dirty="0" smtClean="0"/>
              <a:t>Headline is </a:t>
            </a:r>
            <a:r>
              <a:rPr lang="en-US" dirty="0" err="1" smtClean="0"/>
              <a:t>arial</a:t>
            </a:r>
            <a:r>
              <a:rPr lang="en-US" dirty="0" smtClean="0"/>
              <a:t> in all caps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7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OUR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</a:t>
            </a:r>
            <a:r>
              <a:rPr lang="en-US" dirty="0" err="1" smtClean="0"/>
              <a:t>x1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48406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Science/R&amp;D hero – four images</a:t>
            </a:r>
            <a:br>
              <a:rPr lang="en-US" dirty="0" smtClean="0"/>
            </a:br>
            <a:r>
              <a:rPr lang="en-US" dirty="0" smtClean="0"/>
              <a:t>Headline is </a:t>
            </a:r>
            <a:r>
              <a:rPr lang="en-US" dirty="0" err="1" smtClean="0"/>
              <a:t>arial</a:t>
            </a:r>
            <a:r>
              <a:rPr lang="en-US" dirty="0" smtClean="0"/>
              <a:t> in all caps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Image caption Image caption Image caption Image caption Image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3"/>
          </p:nvPr>
        </p:nvSpPr>
        <p:spPr>
          <a:xfrm>
            <a:off x="0" y="-1"/>
            <a:ext cx="228600" cy="5143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 smtClean="0"/>
              <a:t>  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67903"/>
            <a:ext cx="8372901" cy="62171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TITLE AND CONTENT 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2148350" y="1084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30288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28723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00588" y="1418007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Two-column CONTENT slide</a:t>
            </a:r>
            <a:br>
              <a:rPr lang="en-US" dirty="0" smtClean="0"/>
            </a:br>
            <a:r>
              <a:rPr lang="en-US" dirty="0" smtClean="0"/>
              <a:t>one or two lines for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7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 w/boxed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089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487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 smtClean="0"/>
              <a:t>Click to Add Headline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noFill/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6089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  <a:effectLst/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 smtClean="0"/>
              <a:t>Click to Add Headline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Two-column CONTENT slide</a:t>
            </a:r>
            <a:br>
              <a:rPr lang="en-US" dirty="0" smtClean="0"/>
            </a:br>
            <a:r>
              <a:rPr lang="en-US" dirty="0" smtClean="0"/>
              <a:t>with box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0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03575" y="1417872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80" y="1417871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95680" y="3203316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TWO IMAGES – VERTICAL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503575" y="3193094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5309" y="1451045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89394" y="1442711"/>
            <a:ext cx="2023746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87015" y="262020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THREE IMAGES – VERTICAL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2896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045309" y="2630976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87014" y="380713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045309" y="3794491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  <a:endParaRPr lang="en-US" sz="14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3141637"/>
            <a:ext cx="4114800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3141637"/>
            <a:ext cx="4097585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TWO IMAGES – top HORIZONTAL</a:t>
            </a:r>
            <a:br>
              <a:rPr lang="en-US" dirty="0" smtClean="0"/>
            </a:br>
            <a:r>
              <a:rPr lang="en-US" dirty="0" smtClean="0"/>
              <a:t>Headline in </a:t>
            </a:r>
            <a:r>
              <a:rPr lang="en-US" dirty="0" err="1" smtClean="0"/>
              <a:t>arial</a:t>
            </a:r>
            <a:r>
              <a:rPr lang="en-US" dirty="0" smtClean="0"/>
              <a:t> and all caps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Bottom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6890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5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64146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30864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Click icon to insert an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TWO IMAGES – bottom HORIZONTAL</a:t>
            </a:r>
            <a:br>
              <a:rPr lang="en-US" dirty="0" smtClean="0"/>
            </a:br>
            <a:r>
              <a:rPr lang="en-US" dirty="0" smtClean="0"/>
              <a:t>WITH CAPTIONS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Select </a:t>
            </a:r>
            <a:r>
              <a:rPr lang="en-US" sz="1400" dirty="0">
                <a:solidFill>
                  <a:schemeClr val="bg1"/>
                </a:solidFill>
              </a:rPr>
              <a:t>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76266" y="4434669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750290" y="4444194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57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iesen\Desktop\anlrgbpptlogo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490" y="4799992"/>
            <a:ext cx="775768" cy="27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58378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smtClean="0"/>
              <a:t>Headline in all caps </a:t>
            </a:r>
            <a:r>
              <a:rPr lang="en-US" dirty="0" err="1" smtClean="0"/>
              <a:t>28pt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preferred as one or two 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3826"/>
            <a:ext cx="8372901" cy="3317081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 smtClean="0"/>
              <a:t>Click to add 1st-level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lvl1pPr algn="ctr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-2"/>
            <a:ext cx="228600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z="1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686" r:id="rId2"/>
    <p:sldLayoutId id="2147483687" r:id="rId3"/>
    <p:sldLayoutId id="2147483688" r:id="rId4"/>
    <p:sldLayoutId id="2147483690" r:id="rId5"/>
    <p:sldLayoutId id="2147483774" r:id="rId6"/>
    <p:sldLayoutId id="2147483711" r:id="rId7"/>
    <p:sldLayoutId id="2147483692" r:id="rId8"/>
    <p:sldLayoutId id="2147483693" r:id="rId9"/>
    <p:sldLayoutId id="2147483776" r:id="rId10"/>
    <p:sldLayoutId id="2147483709" r:id="rId11"/>
    <p:sldLayoutId id="2147483695" r:id="rId12"/>
    <p:sldLayoutId id="2147483739" r:id="rId13"/>
    <p:sldLayoutId id="2147483696" r:id="rId14"/>
    <p:sldLayoutId id="2147483689" r:id="rId15"/>
    <p:sldLayoutId id="2147483710" r:id="rId16"/>
    <p:sldLayoutId id="2147483706" r:id="rId17"/>
    <p:sldLayoutId id="2147483704" r:id="rId18"/>
    <p:sldLayoutId id="2147483769" r:id="rId19"/>
    <p:sldLayoutId id="2147483770" r:id="rId20"/>
    <p:sldLayoutId id="2147483771" r:id="rId21"/>
    <p:sldLayoutId id="2147483772" r:id="rId22"/>
    <p:sldLayoutId id="2147483761" r:id="rId23"/>
    <p:sldLayoutId id="2147483762" r:id="rId24"/>
    <p:sldLayoutId id="2147483763" r:id="rId25"/>
    <p:sldLayoutId id="2147483765" r:id="rId26"/>
    <p:sldLayoutId id="2147483766" r:id="rId2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2800" b="1" i="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ts val="600"/>
        </a:spcBef>
        <a:spcAft>
          <a:spcPts val="0"/>
        </a:spcAft>
        <a:buFont typeface="Wingdings" pitchFamily="2" charset="2"/>
        <a:buChar char="§"/>
        <a:defRPr sz="180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20700" indent="-236538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803275" indent="-18732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087438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»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/>
              <a:t>UIOP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holistic characterization for insights into </a:t>
            </a:r>
            <a:r>
              <a:rPr lang="en-US" dirty="0" err="1" smtClean="0"/>
              <a:t>Hpc</a:t>
            </a:r>
            <a:r>
              <a:rPr lang="en-US" dirty="0" smtClean="0"/>
              <a:t> </a:t>
            </a:r>
            <a:r>
              <a:rPr lang="en-US" dirty="0" err="1" smtClean="0"/>
              <a:t>i/O</a:t>
            </a:r>
            <a:r>
              <a:rPr lang="en-US" dirty="0" smtClean="0"/>
              <a:t> behavior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 smtClean="0"/>
              <a:t>erhtjhtyhy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Shane Snyder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Argonne National Laboratory</a:t>
            </a:r>
          </a:p>
          <a:p>
            <a:r>
              <a:rPr lang="en-US" dirty="0" smtClean="0"/>
              <a:t>ssnyder@mcs.anl.gov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Understanding I/O Performance Behavior </a:t>
            </a:r>
            <a:r>
              <a:rPr lang="en-US" dirty="0" smtClean="0"/>
              <a:t>Workshop</a:t>
            </a:r>
          </a:p>
          <a:p>
            <a:r>
              <a:rPr lang="en-US" dirty="0" smtClean="0"/>
              <a:t>March </a:t>
            </a:r>
            <a:r>
              <a:rPr lang="en-US" dirty="0" smtClean="0"/>
              <a:t>22-23</a:t>
            </a:r>
            <a:r>
              <a:rPr lang="en-US" dirty="0" smtClean="0"/>
              <a:t>, 2017 -- DKRZ Hamburg, Germany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651236" y="884712"/>
            <a:ext cx="3487480" cy="3709381"/>
            <a:chOff x="2651236" y="884712"/>
            <a:chExt cx="3487480" cy="3709381"/>
          </a:xfrm>
        </p:grpSpPr>
        <p:sp>
          <p:nvSpPr>
            <p:cNvPr id="15" name="Rectangle 14"/>
            <p:cNvSpPr/>
            <p:nvPr/>
          </p:nvSpPr>
          <p:spPr>
            <a:xfrm>
              <a:off x="2651237" y="884712"/>
              <a:ext cx="3487479" cy="53469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51236" y="4059400"/>
              <a:ext cx="3487479" cy="53469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Placeholder 11"/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06" r="-8406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2561968" y="1321864"/>
            <a:ext cx="3483999" cy="1565572"/>
            <a:chOff x="1998203" y="1815111"/>
            <a:chExt cx="3483999" cy="816840"/>
          </a:xfrm>
        </p:grpSpPr>
        <p:sp>
          <p:nvSpPr>
            <p:cNvPr id="106" name="Freeform 105"/>
            <p:cNvSpPr/>
            <p:nvPr/>
          </p:nvSpPr>
          <p:spPr>
            <a:xfrm>
              <a:off x="1998203" y="1883918"/>
              <a:ext cx="3392505" cy="715111"/>
            </a:xfrm>
            <a:custGeom>
              <a:avLst/>
              <a:gdLst>
                <a:gd name="connsiteX0" fmla="*/ 0 w 3392505"/>
                <a:gd name="connsiteY0" fmla="*/ 674995 h 739410"/>
                <a:gd name="connsiteX1" fmla="*/ 1687372 w 3392505"/>
                <a:gd name="connsiteY1" fmla="*/ 692758 h 739410"/>
                <a:gd name="connsiteX2" fmla="*/ 2380082 w 3392505"/>
                <a:gd name="connsiteY2" fmla="*/ 150986 h 739410"/>
                <a:gd name="connsiteX3" fmla="*/ 3392505 w 3392505"/>
                <a:gd name="connsiteY3" fmla="*/ 0 h 739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2505" h="739410">
                  <a:moveTo>
                    <a:pt x="0" y="674995"/>
                  </a:moveTo>
                  <a:cubicBezTo>
                    <a:pt x="645346" y="727544"/>
                    <a:pt x="1290692" y="780093"/>
                    <a:pt x="1687372" y="692758"/>
                  </a:cubicBezTo>
                  <a:cubicBezTo>
                    <a:pt x="2084052" y="605423"/>
                    <a:pt x="2095893" y="266446"/>
                    <a:pt x="2380082" y="150986"/>
                  </a:cubicBezTo>
                  <a:cubicBezTo>
                    <a:pt x="2664271" y="35526"/>
                    <a:pt x="3392505" y="0"/>
                    <a:pt x="3392505" y="0"/>
                  </a:cubicBezTo>
                </a:path>
              </a:pathLst>
            </a:custGeom>
            <a:ln w="381000">
              <a:solidFill>
                <a:srgbClr val="FD8627"/>
              </a:solidFill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/>
            <p:cNvSpPr txBox="1"/>
            <p:nvPr/>
          </p:nvSpPr>
          <p:spPr>
            <a:xfrm rot="19845489">
              <a:off x="2822898" y="1815111"/>
              <a:ext cx="2659304" cy="81684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000" b="1" i="1" dirty="0" smtClean="0">
                  <a:ln w="10160">
                    <a:solidFill>
                      <a:schemeClr val="tx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  <a:latin typeface="Calibri"/>
                  <a:cs typeface="Calibri"/>
                </a:rPr>
                <a:t>Scalable Collection</a:t>
              </a: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86784"/>
              </p:ext>
            </p:extLst>
          </p:nvPr>
        </p:nvGraphicFramePr>
        <p:xfrm>
          <a:off x="514682" y="4214430"/>
          <a:ext cx="490946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951"/>
                <a:gridCol w="2932517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Analysis</a:t>
                      </a:r>
                      <a:r>
                        <a:rPr lang="en-US" sz="1600" baseline="0" dirty="0"/>
                        <a:t> Modules</a:t>
                      </a:r>
                      <a:endParaRPr lang="en-US" sz="1600" dirty="0"/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E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Apache Spark</a:t>
                      </a:r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68924"/>
              </p:ext>
            </p:extLst>
          </p:nvPr>
        </p:nvGraphicFramePr>
        <p:xfrm>
          <a:off x="514682" y="3101027"/>
          <a:ext cx="4904182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6775"/>
                <a:gridCol w="2947407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Scalable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Collection</a:t>
                      </a:r>
                      <a:endParaRPr lang="en-US" sz="1600" dirty="0"/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62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RabbitMQ</a:t>
                      </a:r>
                      <a:endParaRPr lang="en-US" sz="1600" dirty="0"/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73909"/>
              </p:ext>
            </p:extLst>
          </p:nvPr>
        </p:nvGraphicFramePr>
        <p:xfrm>
          <a:off x="514682" y="3469483"/>
          <a:ext cx="490946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6775"/>
                <a:gridCol w="2952693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Record Formats</a:t>
                      </a:r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0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Darshan</a:t>
                      </a:r>
                      <a:r>
                        <a:rPr lang="en-US" sz="1600" dirty="0"/>
                        <a:t> logs, </a:t>
                      </a:r>
                      <a:r>
                        <a:rPr lang="en-US" sz="1600" dirty="0" smtClean="0"/>
                        <a:t>HDF5</a:t>
                      </a:r>
                      <a:endParaRPr lang="en-US" sz="1600" dirty="0"/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36751"/>
              </p:ext>
            </p:extLst>
          </p:nvPr>
        </p:nvGraphicFramePr>
        <p:xfrm>
          <a:off x="514681" y="3841398"/>
          <a:ext cx="4909469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5418"/>
                <a:gridCol w="2944051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Views</a:t>
                      </a:r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Index on time, </a:t>
                      </a:r>
                      <a:r>
                        <a:rPr lang="en-US" sz="1600" dirty="0" smtClean="0"/>
                        <a:t>job id, topology</a:t>
                      </a:r>
                      <a:endParaRPr lang="en-US" sz="1600" dirty="0"/>
                    </a:p>
                  </a:txBody>
                  <a:tcPr marT="60960" marB="6096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08" name="Group 107"/>
          <p:cNvGrpSpPr/>
          <p:nvPr/>
        </p:nvGrpSpPr>
        <p:grpSpPr>
          <a:xfrm>
            <a:off x="1780399" y="1730846"/>
            <a:ext cx="1507307" cy="1053033"/>
            <a:chOff x="2485032" y="2797545"/>
            <a:chExt cx="5737962" cy="1294817"/>
          </a:xfrm>
        </p:grpSpPr>
        <p:sp>
          <p:nvSpPr>
            <p:cNvPr id="109" name="Freeform 108"/>
            <p:cNvSpPr/>
            <p:nvPr/>
          </p:nvSpPr>
          <p:spPr>
            <a:xfrm>
              <a:off x="6292302" y="2797545"/>
              <a:ext cx="1930692" cy="868602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009843" y="2810274"/>
              <a:ext cx="4213148" cy="1004546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2485032" y="3102345"/>
              <a:ext cx="5737962" cy="841341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2697571" y="3939961"/>
              <a:ext cx="5525423" cy="152401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36244" y="2739878"/>
            <a:ext cx="13821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Burst Buffer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5083" y="798146"/>
            <a:ext cx="1160692" cy="1261182"/>
            <a:chOff x="1171551" y="1587413"/>
            <a:chExt cx="1902927" cy="1550758"/>
          </a:xfrm>
          <a:solidFill>
            <a:srgbClr val="92D050"/>
          </a:solidFill>
        </p:grpSpPr>
        <p:grpSp>
          <p:nvGrpSpPr>
            <p:cNvPr id="13" name="Group 12"/>
            <p:cNvGrpSpPr/>
            <p:nvPr/>
          </p:nvGrpSpPr>
          <p:grpSpPr>
            <a:xfrm>
              <a:off x="1171551" y="1587413"/>
              <a:ext cx="1445727" cy="1487673"/>
              <a:chOff x="1331783" y="1587413"/>
              <a:chExt cx="1890037" cy="1944873"/>
            </a:xfrm>
            <a:grpFill/>
          </p:grpSpPr>
          <p:cxnSp>
            <p:nvCxnSpPr>
              <p:cNvPr id="59" name="Straight Connector 58"/>
              <p:cNvCxnSpPr>
                <a:stCxn id="72" idx="0"/>
                <a:endCxn id="69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68" idx="0"/>
                <a:endCxn id="65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endCxn id="62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ounded Rectangle 61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2012196" y="3169449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2692610" y="3164578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207377" y="1739813"/>
              <a:ext cx="1562301" cy="1210132"/>
              <a:chOff x="1179383" y="1587413"/>
              <a:chExt cx="2042437" cy="1582036"/>
            </a:xfrm>
            <a:grpFill/>
          </p:grpSpPr>
          <p:cxnSp>
            <p:nvCxnSpPr>
              <p:cNvPr id="44" name="Straight Connector 43"/>
              <p:cNvCxnSpPr>
                <a:stCxn id="56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7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8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endCxn id="56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endCxn id="53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endCxn id="50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ounded Rectangle 49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359777" y="1892213"/>
              <a:ext cx="1562301" cy="1210132"/>
              <a:chOff x="1179383" y="1587413"/>
              <a:chExt cx="2042437" cy="1582036"/>
            </a:xfrm>
            <a:grpFill/>
          </p:grpSpPr>
          <p:cxnSp>
            <p:nvCxnSpPr>
              <p:cNvPr id="29" name="Straight Connector 28"/>
              <p:cNvCxnSpPr>
                <a:stCxn id="41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2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3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endCxn id="41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8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5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ounded Rectangle 34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512177" y="2044613"/>
              <a:ext cx="1562301" cy="1093558"/>
              <a:chOff x="1179383" y="1587413"/>
              <a:chExt cx="2042437" cy="1429636"/>
            </a:xfrm>
            <a:grpFill/>
          </p:grpSpPr>
          <p:cxnSp>
            <p:nvCxnSpPr>
              <p:cNvPr id="17" name="Straight Connector 16"/>
              <p:cNvCxnSpPr>
                <a:stCxn id="26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27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28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2109050" y="1026892"/>
            <a:ext cx="246910" cy="886325"/>
            <a:chOff x="3385043" y="1743538"/>
            <a:chExt cx="404803" cy="1089831"/>
          </a:xfrm>
          <a:solidFill>
            <a:srgbClr val="FFFF99"/>
          </a:solidFill>
        </p:grpSpPr>
        <p:sp>
          <p:nvSpPr>
            <p:cNvPr id="74" name="Rounded Rectangle 73"/>
            <p:cNvSpPr/>
            <p:nvPr/>
          </p:nvSpPr>
          <p:spPr>
            <a:xfrm>
              <a:off x="3385043" y="1743538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385043" y="2137653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3385043" y="2555828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731764" y="1010468"/>
            <a:ext cx="1113319" cy="921028"/>
            <a:chOff x="4883181" y="1902439"/>
            <a:chExt cx="1825260" cy="1132502"/>
          </a:xfrm>
        </p:grpSpPr>
        <p:grpSp>
          <p:nvGrpSpPr>
            <p:cNvPr id="78" name="Group 77"/>
            <p:cNvGrpSpPr/>
            <p:nvPr/>
          </p:nvGrpSpPr>
          <p:grpSpPr>
            <a:xfrm>
              <a:off x="4883181" y="1905200"/>
              <a:ext cx="404803" cy="1129741"/>
              <a:chOff x="4211634" y="1918162"/>
              <a:chExt cx="404803" cy="1129741"/>
            </a:xfrm>
          </p:grpSpPr>
          <p:sp>
            <p:nvSpPr>
              <p:cNvPr id="85" name="Rounded Rectangle 84"/>
              <p:cNvSpPr/>
              <p:nvPr/>
            </p:nvSpPr>
            <p:spPr>
              <a:xfrm>
                <a:off x="4211634" y="1918162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4211634" y="2195703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4211634" y="2483147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4211634" y="2770362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9" name="Can 78"/>
            <p:cNvSpPr/>
            <p:nvPr/>
          </p:nvSpPr>
          <p:spPr>
            <a:xfrm>
              <a:off x="5411444" y="1910041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an 79"/>
            <p:cNvSpPr/>
            <p:nvPr/>
          </p:nvSpPr>
          <p:spPr>
            <a:xfrm>
              <a:off x="5850473" y="1902439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an 80"/>
            <p:cNvSpPr/>
            <p:nvPr/>
          </p:nvSpPr>
          <p:spPr>
            <a:xfrm>
              <a:off x="6285072" y="1902439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an 81"/>
            <p:cNvSpPr/>
            <p:nvPr/>
          </p:nvSpPr>
          <p:spPr>
            <a:xfrm>
              <a:off x="5411444" y="247034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an 82"/>
            <p:cNvSpPr/>
            <p:nvPr/>
          </p:nvSpPr>
          <p:spPr>
            <a:xfrm>
              <a:off x="5850473" y="247034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an 83"/>
            <p:cNvSpPr/>
            <p:nvPr/>
          </p:nvSpPr>
          <p:spPr>
            <a:xfrm>
              <a:off x="6285072" y="245999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Left-Right Arrow 88"/>
          <p:cNvSpPr/>
          <p:nvPr/>
        </p:nvSpPr>
        <p:spPr>
          <a:xfrm>
            <a:off x="2355960" y="1347912"/>
            <a:ext cx="357513" cy="23680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0" name="Left-Right Arrow 89"/>
          <p:cNvSpPr/>
          <p:nvPr/>
        </p:nvSpPr>
        <p:spPr>
          <a:xfrm>
            <a:off x="1796166" y="1336827"/>
            <a:ext cx="312884" cy="25897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52130" y="485658"/>
            <a:ext cx="132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Compute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02314" y="48565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I/O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718868" y="485658"/>
            <a:ext cx="1382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Storage</a:t>
            </a:r>
            <a:endParaRPr lang="en-US" sz="2000" b="1" dirty="0" smtClean="0"/>
          </a:p>
        </p:txBody>
      </p:sp>
      <p:grpSp>
        <p:nvGrpSpPr>
          <p:cNvPr id="95" name="Group 94"/>
          <p:cNvGrpSpPr/>
          <p:nvPr/>
        </p:nvGrpSpPr>
        <p:grpSpPr>
          <a:xfrm>
            <a:off x="664568" y="2389190"/>
            <a:ext cx="1292794" cy="377984"/>
            <a:chOff x="1183573" y="4380588"/>
            <a:chExt cx="2119505" cy="464772"/>
          </a:xfrm>
        </p:grpSpPr>
        <p:sp>
          <p:nvSpPr>
            <p:cNvPr id="96" name="Rounded Rectangle 95"/>
            <p:cNvSpPr/>
            <p:nvPr/>
          </p:nvSpPr>
          <p:spPr>
            <a:xfrm>
              <a:off x="1183573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1704950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225412" y="4384314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745875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1335973" y="4567819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857350" y="45329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377812" y="4536714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898275" y="45329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" name="Left-Right Arrow 103"/>
          <p:cNvSpPr/>
          <p:nvPr/>
        </p:nvSpPr>
        <p:spPr>
          <a:xfrm rot="5400000">
            <a:off x="1171051" y="2106607"/>
            <a:ext cx="357513" cy="23680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162684" y="2563277"/>
            <a:ext cx="1472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I/O Telemetry</a:t>
            </a:r>
          </a:p>
          <a:p>
            <a:pPr algn="ctr"/>
            <a:r>
              <a:rPr lang="en-US" sz="1600" b="1" dirty="0" smtClean="0"/>
              <a:t>Data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5734036" y="481"/>
            <a:ext cx="3111127" cy="4547733"/>
            <a:chOff x="5532009" y="510865"/>
            <a:chExt cx="3111127" cy="4547733"/>
          </a:xfrm>
        </p:grpSpPr>
        <p:grpSp>
          <p:nvGrpSpPr>
            <p:cNvPr id="155" name="Group 154"/>
            <p:cNvGrpSpPr/>
            <p:nvPr/>
          </p:nvGrpSpPr>
          <p:grpSpPr>
            <a:xfrm>
              <a:off x="5532009" y="510865"/>
              <a:ext cx="3111127" cy="4547733"/>
              <a:chOff x="5532009" y="510865"/>
              <a:chExt cx="3111127" cy="4547733"/>
            </a:xfrm>
          </p:grpSpPr>
          <p:grpSp>
            <p:nvGrpSpPr>
              <p:cNvPr id="131" name="Group 130"/>
              <p:cNvGrpSpPr/>
              <p:nvPr/>
            </p:nvGrpSpPr>
            <p:grpSpPr>
              <a:xfrm>
                <a:off x="5532009" y="510865"/>
                <a:ext cx="3108960" cy="1714510"/>
                <a:chOff x="5536346" y="510865"/>
                <a:chExt cx="3108960" cy="1714510"/>
              </a:xfrm>
            </p:grpSpPr>
            <p:sp>
              <p:nvSpPr>
                <p:cNvPr id="128" name="Rounded Rectangle 127"/>
                <p:cNvSpPr/>
                <p:nvPr/>
              </p:nvSpPr>
              <p:spPr>
                <a:xfrm>
                  <a:off x="5536346" y="1310975"/>
                  <a:ext cx="3108960" cy="914400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6" name="Right Arrow 125"/>
                <p:cNvSpPr/>
                <p:nvPr/>
              </p:nvSpPr>
              <p:spPr>
                <a:xfrm rot="5400000">
                  <a:off x="6076918" y="486605"/>
                  <a:ext cx="799897" cy="878084"/>
                </a:xfrm>
                <a:prstGeom prst="rightArrow">
                  <a:avLst>
                    <a:gd name="adj1" fmla="val 50000"/>
                    <a:gd name="adj2" fmla="val 71616"/>
                  </a:avLst>
                </a:prstGeom>
                <a:solidFill>
                  <a:srgbClr val="316495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5551559" y="685166"/>
                  <a:ext cx="1800700" cy="3923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ctr"/>
                  <a:r>
                    <a:rPr lang="en-US" sz="1200" b="1" dirty="0">
                      <a:effectLst>
                        <a:glow rad="228600">
                          <a:schemeClr val="bg1">
                            <a:alpha val="80000"/>
                          </a:schemeClr>
                        </a:glow>
                      </a:effectLst>
                    </a:rPr>
                    <a:t>MySQL</a:t>
                  </a:r>
                  <a:endParaRPr lang="en-US" sz="1200" b="1" dirty="0" smtClean="0">
                    <a:effectLst>
                      <a:glow rad="228600">
                        <a:schemeClr val="bg1">
                          <a:alpha val="8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124" name="Right Arrow 123"/>
                <p:cNvSpPr/>
                <p:nvPr/>
              </p:nvSpPr>
              <p:spPr>
                <a:xfrm rot="5400000">
                  <a:off x="7168356" y="471773"/>
                  <a:ext cx="799897" cy="878082"/>
                </a:xfrm>
                <a:prstGeom prst="rightArrow">
                  <a:avLst>
                    <a:gd name="adj1" fmla="val 50000"/>
                    <a:gd name="adj2" fmla="val 71616"/>
                  </a:avLst>
                </a:prstGeom>
                <a:solidFill>
                  <a:srgbClr val="2EA497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7358856" y="685167"/>
                  <a:ext cx="418898" cy="3923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pPr algn="ctr"/>
                  <a:r>
                    <a:rPr lang="en-US" sz="1200" b="1" dirty="0">
                      <a:effectLst>
                        <a:glow rad="228600">
                          <a:schemeClr val="bg1">
                            <a:alpha val="80000"/>
                          </a:schemeClr>
                        </a:glow>
                      </a:effectLst>
                    </a:rPr>
                    <a:t>Elastic</a:t>
                  </a:r>
                  <a:endParaRPr lang="en-US" sz="1200" b="1" dirty="0" smtClean="0">
                    <a:effectLst>
                      <a:glow rad="228600">
                        <a:schemeClr val="bg1">
                          <a:alpha val="8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5629851" y="1448135"/>
                  <a:ext cx="822960" cy="640080"/>
                </a:xfrm>
                <a:prstGeom prst="round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Darshan records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Rounded Rectangle 121"/>
                <p:cNvSpPr/>
                <p:nvPr/>
              </p:nvSpPr>
              <p:spPr>
                <a:xfrm>
                  <a:off x="6564244" y="1448135"/>
                  <a:ext cx="822960" cy="640080"/>
                </a:xfrm>
                <a:prstGeom prst="round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err="1" smtClean="0">
                      <a:solidFill>
                        <a:schemeClr val="tx1"/>
                      </a:solidFill>
                    </a:rPr>
                    <a:t>collectd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 records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7476523" y="1448135"/>
                  <a:ext cx="822960" cy="640080"/>
                </a:xfrm>
                <a:prstGeom prst="round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LMT records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8301767" y="1583509"/>
                  <a:ext cx="27147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s-IS" b="1" dirty="0" smtClean="0"/>
                    <a:t>…</a:t>
                  </a:r>
                  <a:endParaRPr lang="en-US" sz="1200" b="1" dirty="0" smtClean="0"/>
                </a:p>
              </p:txBody>
            </p:sp>
          </p:grpSp>
          <p:grpSp>
            <p:nvGrpSpPr>
              <p:cNvPr id="148" name="Group 147"/>
              <p:cNvGrpSpPr/>
              <p:nvPr/>
            </p:nvGrpSpPr>
            <p:grpSpPr>
              <a:xfrm>
                <a:off x="5534176" y="2369576"/>
                <a:ext cx="3108960" cy="914400"/>
                <a:chOff x="5527672" y="2997384"/>
                <a:chExt cx="3108960" cy="914400"/>
              </a:xfrm>
            </p:grpSpPr>
            <p:sp>
              <p:nvSpPr>
                <p:cNvPr id="134" name="Rounded Rectangle 133"/>
                <p:cNvSpPr/>
                <p:nvPr/>
              </p:nvSpPr>
              <p:spPr>
                <a:xfrm>
                  <a:off x="5527672" y="2997384"/>
                  <a:ext cx="3108960" cy="914400"/>
                </a:xfrm>
                <a:prstGeom prst="roundRect">
                  <a:avLst/>
                </a:prstGeom>
                <a:solidFill>
                  <a:srgbClr val="FEE8B4"/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grpSp>
              <p:nvGrpSpPr>
                <p:cNvPr id="147" name="Group 146"/>
                <p:cNvGrpSpPr/>
                <p:nvPr/>
              </p:nvGrpSpPr>
              <p:grpSpPr>
                <a:xfrm>
                  <a:off x="5762060" y="3133045"/>
                  <a:ext cx="2624899" cy="643078"/>
                  <a:chOff x="5762060" y="3700636"/>
                  <a:chExt cx="2624899" cy="643078"/>
                </a:xfrm>
              </p:grpSpPr>
              <p:sp>
                <p:nvSpPr>
                  <p:cNvPr id="142" name="Folded Corner 141"/>
                  <p:cNvSpPr/>
                  <p:nvPr/>
                </p:nvSpPr>
                <p:spPr>
                  <a:xfrm>
                    <a:off x="7421820" y="3703634"/>
                    <a:ext cx="415360" cy="640080"/>
                  </a:xfrm>
                  <a:prstGeom prst="foldedCorner">
                    <a:avLst/>
                  </a:prstGeom>
                  <a:solidFill>
                    <a:schemeClr val="accent4">
                      <a:lumMod val="20000"/>
                      <a:lumOff val="80000"/>
                    </a:schemeClr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sz="1200">
                        <a:solidFill>
                          <a:schemeClr val="tx1"/>
                        </a:solidFill>
                      </a:rPr>
                      <a:t>view</a:t>
                    </a:r>
                  </a:p>
                </p:txBody>
              </p:sp>
              <p:sp>
                <p:nvSpPr>
                  <p:cNvPr id="143" name="Folded Corner 142"/>
                  <p:cNvSpPr/>
                  <p:nvPr/>
                </p:nvSpPr>
                <p:spPr>
                  <a:xfrm>
                    <a:off x="6321471" y="3700636"/>
                    <a:ext cx="406494" cy="640080"/>
                  </a:xfrm>
                  <a:prstGeom prst="foldedCorner">
                    <a:avLst/>
                  </a:prstGeom>
                  <a:solidFill>
                    <a:srgbClr val="DBEEDD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sz="1200">
                        <a:solidFill>
                          <a:schemeClr val="tx1"/>
                        </a:solidFill>
                      </a:rPr>
                      <a:t>view</a:t>
                    </a:r>
                  </a:p>
                </p:txBody>
              </p:sp>
              <p:sp>
                <p:nvSpPr>
                  <p:cNvPr id="144" name="Folded Corner 143"/>
                  <p:cNvSpPr/>
                  <p:nvPr/>
                </p:nvSpPr>
                <p:spPr>
                  <a:xfrm>
                    <a:off x="5762060" y="3703634"/>
                    <a:ext cx="431380" cy="640080"/>
                  </a:xfrm>
                  <a:prstGeom prst="foldedCorner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sz="1200">
                        <a:solidFill>
                          <a:schemeClr val="tx1"/>
                        </a:solidFill>
                      </a:rPr>
                      <a:t>view</a:t>
                    </a:r>
                  </a:p>
                </p:txBody>
              </p:sp>
              <p:sp>
                <p:nvSpPr>
                  <p:cNvPr id="145" name="Folded Corner 144"/>
                  <p:cNvSpPr/>
                  <p:nvPr/>
                </p:nvSpPr>
                <p:spPr>
                  <a:xfrm>
                    <a:off x="6857928" y="3703634"/>
                    <a:ext cx="406494" cy="640080"/>
                  </a:xfrm>
                  <a:prstGeom prst="foldedCorner">
                    <a:avLst/>
                  </a:prstGeom>
                  <a:solidFill>
                    <a:srgbClr val="FEF6D7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sz="1200">
                        <a:solidFill>
                          <a:schemeClr val="tx1"/>
                        </a:solidFill>
                      </a:rPr>
                      <a:t>view</a:t>
                    </a:r>
                  </a:p>
                </p:txBody>
              </p:sp>
              <p:sp>
                <p:nvSpPr>
                  <p:cNvPr id="146" name="Folded Corner 145"/>
                  <p:cNvSpPr/>
                  <p:nvPr/>
                </p:nvSpPr>
                <p:spPr>
                  <a:xfrm>
                    <a:off x="7971599" y="3700636"/>
                    <a:ext cx="415360" cy="640080"/>
                  </a:xfrm>
                  <a:prstGeom prst="foldedCorner">
                    <a:avLst/>
                  </a:prstGeom>
                  <a:solidFill>
                    <a:srgbClr val="E1EBF3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rtlCol="0" anchor="ctr"/>
                  <a:lstStyle/>
                  <a:p>
                    <a:pPr algn="ctr"/>
                    <a:r>
                      <a:rPr lang="en-US" sz="1200">
                        <a:solidFill>
                          <a:schemeClr val="tx1"/>
                        </a:solidFill>
                      </a:rPr>
                      <a:t>view</a:t>
                    </a:r>
                  </a:p>
                </p:txBody>
              </p:sp>
            </p:grpSp>
          </p:grpSp>
          <p:sp>
            <p:nvSpPr>
              <p:cNvPr id="149" name="Rounded Rectangle 148"/>
              <p:cNvSpPr/>
              <p:nvPr/>
            </p:nvSpPr>
            <p:spPr>
              <a:xfrm>
                <a:off x="5534176" y="3438454"/>
                <a:ext cx="3108960" cy="914400"/>
              </a:xfrm>
              <a:prstGeom prst="roundRect">
                <a:avLst/>
              </a:prstGeom>
              <a:solidFill>
                <a:srgbClr val="DBEEDD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grpSp>
            <p:nvGrpSpPr>
              <p:cNvPr id="152" name="Group 151"/>
              <p:cNvGrpSpPr/>
              <p:nvPr/>
            </p:nvGrpSpPr>
            <p:grpSpPr>
              <a:xfrm>
                <a:off x="5831758" y="3582460"/>
                <a:ext cx="2513796" cy="626389"/>
                <a:chOff x="5820920" y="3579403"/>
                <a:chExt cx="2513796" cy="626389"/>
              </a:xfrm>
            </p:grpSpPr>
            <p:sp>
              <p:nvSpPr>
                <p:cNvPr id="150" name="Rounded Rectangle 149"/>
                <p:cNvSpPr/>
                <p:nvPr/>
              </p:nvSpPr>
              <p:spPr>
                <a:xfrm>
                  <a:off x="5820920" y="3579403"/>
                  <a:ext cx="1214117" cy="626389"/>
                </a:xfrm>
                <a:prstGeom prst="roundRect">
                  <a:avLst/>
                </a:prstGeom>
                <a:solidFill>
                  <a:srgbClr val="B7DDBA"/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Correlated view analysis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ounded Rectangle 150"/>
                <p:cNvSpPr/>
                <p:nvPr/>
              </p:nvSpPr>
              <p:spPr>
                <a:xfrm>
                  <a:off x="7132140" y="3579403"/>
                  <a:ext cx="1202576" cy="626389"/>
                </a:xfrm>
                <a:prstGeom prst="roundRect">
                  <a:avLst/>
                </a:prstGeom>
                <a:solidFill>
                  <a:srgbClr val="B7DDBA"/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Contention detection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54" name="Up-Down Arrow 153"/>
              <p:cNvSpPr/>
              <p:nvPr/>
            </p:nvSpPr>
            <p:spPr>
              <a:xfrm>
                <a:off x="6450855" y="4218654"/>
                <a:ext cx="1308522" cy="839944"/>
              </a:xfrm>
              <a:prstGeom prst="upDownArrow">
                <a:avLst>
                  <a:gd name="adj1" fmla="val 50000"/>
                  <a:gd name="adj2" fmla="val 30900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200" dirty="0">
                    <a:solidFill>
                      <a:srgbClr val="000000"/>
                    </a:solidFill>
                  </a:rPr>
                  <a:t>Query</a:t>
                </a:r>
                <a:br>
                  <a:rPr lang="en-US" sz="1200" dirty="0">
                    <a:solidFill>
                      <a:srgbClr val="000000"/>
                    </a:solidFill>
                  </a:rPr>
                </a:br>
                <a:r>
                  <a:rPr lang="en-US" sz="1200" dirty="0">
                    <a:solidFill>
                      <a:srgbClr val="000000"/>
                    </a:solidFill>
                  </a:rPr>
                  <a:t>Interface</a:t>
                </a: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6019267" y="2061012"/>
              <a:ext cx="2201529" cy="444225"/>
              <a:chOff x="3522572" y="3759591"/>
              <a:chExt cx="3050685" cy="418142"/>
            </a:xfrm>
          </p:grpSpPr>
          <p:cxnSp>
            <p:nvCxnSpPr>
              <p:cNvPr id="163" name="Straight Arrow Connector 162"/>
              <p:cNvCxnSpPr/>
              <p:nvPr/>
            </p:nvCxnSpPr>
            <p:spPr>
              <a:xfrm flipH="1">
                <a:off x="3522572" y="3759591"/>
                <a:ext cx="1278956" cy="418142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Arrow Connector 163"/>
              <p:cNvCxnSpPr/>
              <p:nvPr/>
            </p:nvCxnSpPr>
            <p:spPr>
              <a:xfrm flipH="1">
                <a:off x="4280512" y="3759591"/>
                <a:ext cx="521016" cy="41532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Arrow Connector 164"/>
              <p:cNvCxnSpPr/>
              <p:nvPr/>
            </p:nvCxnSpPr>
            <p:spPr>
              <a:xfrm>
                <a:off x="4801528" y="3759591"/>
                <a:ext cx="1009893" cy="418142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Arrow Connector 165"/>
              <p:cNvCxnSpPr/>
              <p:nvPr/>
            </p:nvCxnSpPr>
            <p:spPr>
              <a:xfrm>
                <a:off x="4801528" y="3759591"/>
                <a:ext cx="222359" cy="418142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Arrow Connector 166"/>
              <p:cNvCxnSpPr/>
              <p:nvPr/>
            </p:nvCxnSpPr>
            <p:spPr>
              <a:xfrm>
                <a:off x="4801528" y="3759591"/>
                <a:ext cx="1771729" cy="41532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oup 167"/>
            <p:cNvGrpSpPr/>
            <p:nvPr/>
          </p:nvGrpSpPr>
          <p:grpSpPr>
            <a:xfrm>
              <a:off x="5991084" y="3144527"/>
              <a:ext cx="2201529" cy="416759"/>
              <a:chOff x="4923456" y="2402760"/>
              <a:chExt cx="3050685" cy="795631"/>
            </a:xfrm>
          </p:grpSpPr>
          <p:cxnSp>
            <p:nvCxnSpPr>
              <p:cNvPr id="169" name="Straight Arrow Connector 168"/>
              <p:cNvCxnSpPr/>
              <p:nvPr/>
            </p:nvCxnSpPr>
            <p:spPr>
              <a:xfrm>
                <a:off x="4923456" y="2405581"/>
                <a:ext cx="0" cy="79281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flipH="1">
                <a:off x="5679866" y="2402760"/>
                <a:ext cx="1530" cy="795631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>
                <a:off x="6424771" y="2405581"/>
                <a:ext cx="0" cy="79281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>
                <a:off x="7212305" y="2405581"/>
                <a:ext cx="0" cy="79281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>
                <a:off x="7974141" y="2402760"/>
                <a:ext cx="0" cy="795631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3" name="Slide Number Placeholder 4"/>
          <p:cNvSpPr txBox="1">
            <a:spLocks/>
          </p:cNvSpPr>
          <p:nvPr/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FAAC5A-9C4F-4278-920D-DF2BAB59574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54025" y="4652179"/>
            <a:ext cx="2343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Slide courtesy of Glenn Lockwood/Nicholas Wright</a:t>
            </a:r>
            <a:endParaRPr lang="en-US" dirty="0"/>
          </a:p>
        </p:txBody>
      </p:sp>
      <p:pic>
        <p:nvPicPr>
          <p:cNvPr id="15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071" y="4694540"/>
            <a:ext cx="548640" cy="4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3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Benchmarking for </a:t>
            </a:r>
            <a:r>
              <a:rPr lang="en-US" dirty="0" err="1" smtClean="0"/>
              <a:t>tokio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3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TOKIO ABC (Automated benchmark collection)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8375904" cy="1132973"/>
          </a:xfrm>
        </p:spPr>
        <p:txBody>
          <a:bodyPr/>
          <a:lstStyle/>
          <a:p>
            <a:r>
              <a:rPr lang="en-US" dirty="0" smtClean="0"/>
              <a:t>Performance regression testing enables characterization of a platform’s I/O performance and variability over time</a:t>
            </a:r>
          </a:p>
          <a:p>
            <a:pPr lvl="1"/>
            <a:r>
              <a:rPr lang="en-US" sz="1600" dirty="0" smtClean="0"/>
              <a:t>A fixed set of reference benchmarks can be observed over time to uncover ground truths on I/O subsystem behavior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Periodic performance regression testing for HPC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139672"/>
              </p:ext>
            </p:extLst>
          </p:nvPr>
        </p:nvGraphicFramePr>
        <p:xfrm>
          <a:off x="4586192" y="2780748"/>
          <a:ext cx="3850616" cy="183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616"/>
              </a:tblGrid>
              <a:tr h="3677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TOKIO</a:t>
                      </a:r>
                      <a:r>
                        <a:rPr lang="en-US" sz="1600" baseline="0" dirty="0" smtClean="0"/>
                        <a:t> ABC Benchmarks</a:t>
                      </a:r>
                      <a:endParaRPr lang="en-US" sz="1600" dirty="0"/>
                    </a:p>
                  </a:txBody>
                  <a:tcPr/>
                </a:tc>
              </a:tr>
              <a:tr h="367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IOR shared-file using MPI-IO</a:t>
                      </a:r>
                      <a:endParaRPr lang="en-US" sz="1600" dirty="0"/>
                    </a:p>
                  </a:txBody>
                  <a:tcPr/>
                </a:tc>
              </a:tr>
              <a:tr h="367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VPIC-IO shared file using H5Part</a:t>
                      </a:r>
                      <a:endParaRPr lang="en-US" sz="1600" dirty="0"/>
                    </a:p>
                  </a:txBody>
                  <a:tcPr/>
                </a:tc>
              </a:tr>
              <a:tr h="367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IOR</a:t>
                      </a:r>
                      <a:r>
                        <a:rPr lang="en-US" sz="1600" baseline="0" dirty="0" smtClean="0"/>
                        <a:t> file-per-process using POSIX</a:t>
                      </a:r>
                      <a:endParaRPr lang="en-US" sz="1600" dirty="0"/>
                    </a:p>
                  </a:txBody>
                  <a:tcPr/>
                </a:tc>
              </a:tr>
              <a:tr h="367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HACC-IO file-per-process</a:t>
                      </a:r>
                      <a:r>
                        <a:rPr lang="en-US" sz="1600" baseline="0" dirty="0" smtClean="0"/>
                        <a:t> using GLEAN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4" y="2736371"/>
            <a:ext cx="3497280" cy="2239385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>
            <a:lvl1pPr marL="173038" indent="-173038" algn="l" defTabSz="457200" rtl="0" eaLnBrk="1" latinLnBrk="0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 sz="1800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0700" indent="-236538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3275" indent="-18732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7438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TOKIO ABC is currently running daily on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Mira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system at the ALCF &amp;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Edison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system at NERSC</a:t>
            </a:r>
          </a:p>
          <a:p>
            <a:pPr lvl="1"/>
            <a:r>
              <a:rPr lang="en-US" sz="1600" dirty="0" smtClean="0"/>
              <a:t>Testing framework can be implemented using a CI system like Jenkins, or a simple </a:t>
            </a:r>
            <a:r>
              <a:rPr lang="en-US" sz="1600" dirty="0" err="1" smtClean="0"/>
              <a:t>cron</a:t>
            </a:r>
            <a:r>
              <a:rPr lang="en-US" sz="1600" dirty="0" smtClean="0"/>
              <a:t> job</a:t>
            </a:r>
          </a:p>
        </p:txBody>
      </p:sp>
    </p:spTree>
    <p:extLst>
      <p:ext uri="{BB962C8B-B14F-4D97-AF65-F5344CB8AC3E}">
        <p14:creationId xmlns:p14="http://schemas.microsoft.com/office/powerpoint/2010/main" val="121427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TOKIO </a:t>
            </a:r>
            <a:r>
              <a:rPr lang="en-US" dirty="0" err="1" smtClean="0"/>
              <a:t>ABc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8375904" cy="3317082"/>
          </a:xfrm>
        </p:spPr>
        <p:txBody>
          <a:bodyPr/>
          <a:lstStyle/>
          <a:p>
            <a:r>
              <a:rPr lang="en-US" dirty="0" smtClean="0"/>
              <a:t>Determining suitable job parameters is a non-trivial, system dependent task</a:t>
            </a:r>
          </a:p>
          <a:p>
            <a:pPr lvl="1"/>
            <a:r>
              <a:rPr lang="en-US" sz="1600" dirty="0" smtClean="0"/>
              <a:t>E.g., Mira IBM BG/Q </a:t>
            </a:r>
            <a:r>
              <a:rPr lang="en-US" sz="1600" dirty="0" err="1" smtClean="0"/>
              <a:t>vs</a:t>
            </a:r>
            <a:r>
              <a:rPr lang="en-US" sz="1600" dirty="0" smtClean="0"/>
              <a:t> Edison Cray XC30</a:t>
            </a:r>
          </a:p>
          <a:p>
            <a:pPr lvl="2"/>
            <a:r>
              <a:rPr lang="en-US" sz="1600" dirty="0" smtClean="0"/>
              <a:t>Mira has fixed ratios of compute partitions to I/O nodes</a:t>
            </a:r>
          </a:p>
          <a:p>
            <a:pPr lvl="3"/>
            <a:r>
              <a:rPr lang="en-US" sz="1600" dirty="0" smtClean="0"/>
              <a:t>Higher I/O performance depends on larger CN partitions</a:t>
            </a:r>
          </a:p>
          <a:p>
            <a:pPr lvl="2"/>
            <a:r>
              <a:rPr lang="en-US" sz="1600" dirty="0" smtClean="0"/>
              <a:t>Edison’s CNs have high-radix (dragonfly) connects to many LNET routers</a:t>
            </a:r>
          </a:p>
          <a:p>
            <a:pPr lvl="3"/>
            <a:r>
              <a:rPr lang="en-US" sz="1600" dirty="0" smtClean="0"/>
              <a:t>Storage server bandwidth can be saturated with considerably less CNs</a:t>
            </a:r>
          </a:p>
          <a:p>
            <a:endParaRPr lang="en-US" sz="1000" dirty="0"/>
          </a:p>
          <a:p>
            <a:r>
              <a:rPr lang="en-US" i="1" dirty="0" smtClean="0"/>
              <a:t>Tradeoff</a:t>
            </a:r>
            <a:r>
              <a:rPr lang="en-US" dirty="0" smtClean="0"/>
              <a:t>: large jobs with high I/O volumes tend to achieve higher I/O performance, but can queue indefinitely depending on system load</a:t>
            </a:r>
          </a:p>
          <a:p>
            <a:pPr lvl="1"/>
            <a:r>
              <a:rPr lang="en-US" sz="1600" dirty="0" smtClean="0"/>
              <a:t>We opt for job sizes that move quickly through queues, ensuring consistent sampling of the I/O subsystem</a:t>
            </a:r>
          </a:p>
          <a:p>
            <a:pPr lvl="1"/>
            <a:r>
              <a:rPr lang="en-US" sz="1600" dirty="0" smtClean="0"/>
              <a:t>Benchmark I/O volumes were selected </a:t>
            </a:r>
            <a:r>
              <a:rPr lang="en-US" sz="1600" dirty="0" err="1" smtClean="0"/>
              <a:t>s.t.</a:t>
            </a:r>
            <a:r>
              <a:rPr lang="en-US" sz="1600" dirty="0" smtClean="0"/>
              <a:t> each runs for ~2 minutes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Applying TOKIO FOR HPC I/O INSIGHTS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3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TOKIO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4341589" cy="3317082"/>
          </a:xfrm>
        </p:spPr>
        <p:txBody>
          <a:bodyPr/>
          <a:lstStyle/>
          <a:p>
            <a:r>
              <a:rPr lang="en-US" dirty="0" smtClean="0"/>
              <a:t>“acceptable” bounds on I/O performance depend on a number of factors:</a:t>
            </a:r>
          </a:p>
          <a:p>
            <a:pPr lvl="1"/>
            <a:r>
              <a:rPr lang="en-US" sz="1600" dirty="0" smtClean="0"/>
              <a:t>Workload characteristics</a:t>
            </a:r>
          </a:p>
          <a:p>
            <a:pPr lvl="2"/>
            <a:r>
              <a:rPr lang="en-US" sz="1600" dirty="0" smtClean="0"/>
              <a:t>Job size</a:t>
            </a:r>
          </a:p>
          <a:p>
            <a:pPr lvl="2"/>
            <a:r>
              <a:rPr lang="en-US" sz="1600" dirty="0" smtClean="0"/>
              <a:t>I/O strategy</a:t>
            </a:r>
          </a:p>
          <a:p>
            <a:pPr lvl="1"/>
            <a:r>
              <a:rPr lang="en-US" sz="1600" dirty="0" smtClean="0"/>
              <a:t>Contention from other jobs</a:t>
            </a:r>
          </a:p>
          <a:p>
            <a:pPr lvl="1"/>
            <a:r>
              <a:rPr lang="en-US" sz="1600" dirty="0" smtClean="0"/>
              <a:t>I/O subsystem health</a:t>
            </a:r>
          </a:p>
          <a:p>
            <a:endParaRPr lang="en-US" sz="1100" dirty="0"/>
          </a:p>
          <a:p>
            <a:r>
              <a:rPr lang="en-US" dirty="0" smtClean="0"/>
              <a:t>An </a:t>
            </a:r>
            <a:r>
              <a:rPr lang="en-US" b="1" dirty="0" smtClean="0"/>
              <a:t>I/O fingerprint</a:t>
            </a:r>
            <a:r>
              <a:rPr lang="en-US" dirty="0" smtClean="0"/>
              <a:t> can help identify system I/O trends and provide insight into performance variations for classes of I/O workloads on a specific platform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Defining performance expectations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4343400" y="4844649"/>
            <a:ext cx="457200" cy="137160"/>
          </a:xfrm>
        </p:spPr>
        <p:txBody>
          <a:bodyPr/>
          <a:lstStyle/>
          <a:p>
            <a:fld id="{AEFAAC5A-9C4F-4278-920D-DF2BAB59574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61898" y="3825500"/>
            <a:ext cx="3067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I/O “fingerprints” for TOKIO ABC write workloads on ALCF’s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Mira</a:t>
            </a:r>
            <a:r>
              <a:rPr lang="en-US" sz="1400" dirty="0" smtClean="0"/>
              <a:t> &amp; NERSC’s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Edison</a:t>
            </a:r>
            <a:r>
              <a:rPr lang="en-US" sz="1400" dirty="0" smtClean="0"/>
              <a:t> platforms </a:t>
            </a:r>
            <a:endParaRPr lang="en-US" sz="1400" dirty="0"/>
          </a:p>
        </p:txBody>
      </p:sp>
      <p:pic>
        <p:nvPicPr>
          <p:cNvPr id="1026" name="Picture 2" descr="Z:\home\shane\software\darshan\holistic-io-paper\data\dat\tokio-gpfs\write-fingerprint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25" y="1700664"/>
            <a:ext cx="4389120" cy="206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63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TOKIO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Detecting performance problems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4101" name="Picture 5" descr="Z:\home\shane\software\darshan\holistic-io-paper\data\dat\tokio-gpfs\ior-fpp-history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848" y="1038859"/>
            <a:ext cx="4114800" cy="307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1" y="1408346"/>
            <a:ext cx="4265523" cy="3317082"/>
          </a:xfrm>
        </p:spPr>
        <p:txBody>
          <a:bodyPr/>
          <a:lstStyle/>
          <a:p>
            <a:r>
              <a:rPr lang="en-US" dirty="0" smtClean="0"/>
              <a:t>With an understanding of an I/O workload’s typical performance variation, detecting the presence of a problem becomes straightforward</a:t>
            </a:r>
          </a:p>
          <a:p>
            <a:endParaRPr lang="en-US" sz="1400" dirty="0"/>
          </a:p>
          <a:p>
            <a:r>
              <a:rPr lang="en-US" dirty="0" smtClean="0"/>
              <a:t>Historical views can provide context into application or system I/O performance trajectory for users &amp; admins:</a:t>
            </a:r>
          </a:p>
          <a:p>
            <a:pPr lvl="1"/>
            <a:r>
              <a:rPr lang="en-US" sz="1600" dirty="0" smtClean="0"/>
              <a:t>Did application changes degrade I/O performance?</a:t>
            </a:r>
          </a:p>
          <a:p>
            <a:pPr lvl="1"/>
            <a:r>
              <a:rPr lang="en-US" sz="1600" dirty="0" smtClean="0"/>
              <a:t>Is system I/O performance degrading in general?</a:t>
            </a:r>
          </a:p>
          <a:p>
            <a:pPr lvl="1"/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473386" y="4096796"/>
            <a:ext cx="306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 month view of I/O performance for the IOR-FPP workload on Mira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92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TOKIO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Detecting performance problems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73386" y="4096796"/>
            <a:ext cx="306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 month view of I/O performance for App C on Mira</a:t>
            </a:r>
            <a:endParaRPr lang="en-US" sz="1400" dirty="0"/>
          </a:p>
        </p:txBody>
      </p:sp>
      <p:pic>
        <p:nvPicPr>
          <p:cNvPr id="10242" name="Picture 2" descr="Z:\home\shane\software\darshan\holistic-io-paper\data\dat\tokio-gpfs\ior-fpp-history-thres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847" y="1042416"/>
            <a:ext cx="4114800" cy="307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66707" y="1409655"/>
            <a:ext cx="3173729" cy="704187"/>
          </a:xfrm>
          <a:prstGeom prst="rect">
            <a:avLst/>
          </a:prstGeom>
          <a:solidFill>
            <a:schemeClr val="accent1">
              <a:alpha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99536" y="2075758"/>
            <a:ext cx="274320" cy="27432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60092" y="2213091"/>
            <a:ext cx="274320" cy="27432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1" y="1408346"/>
            <a:ext cx="4265523" cy="3317082"/>
          </a:xfrm>
        </p:spPr>
        <p:txBody>
          <a:bodyPr/>
          <a:lstStyle/>
          <a:p>
            <a:r>
              <a:rPr lang="en-US" dirty="0" smtClean="0"/>
              <a:t>With an understanding of an I/O workload’s typical performance variation, detecting the presence of a problem becomes straightforward</a:t>
            </a:r>
          </a:p>
          <a:p>
            <a:endParaRPr lang="en-US" sz="1400" dirty="0"/>
          </a:p>
          <a:p>
            <a:r>
              <a:rPr lang="en-US" dirty="0" smtClean="0"/>
              <a:t>Historical views can provide context into application or system I/O performance trajectory for users &amp; admins:</a:t>
            </a:r>
          </a:p>
          <a:p>
            <a:pPr lvl="1"/>
            <a:r>
              <a:rPr lang="en-US" sz="1600" dirty="0" smtClean="0"/>
              <a:t>Did application changes degrade I/O performance?</a:t>
            </a:r>
          </a:p>
          <a:p>
            <a:pPr lvl="1"/>
            <a:r>
              <a:rPr lang="en-US" sz="1600" dirty="0" smtClean="0"/>
              <a:t>Is system I/O performance degrading in general?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764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We’ve detected an I/O Problem!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outlined a method for defining the “climate” of a platform’s I/O subsystem</a:t>
            </a:r>
          </a:p>
          <a:p>
            <a:pPr lvl="1"/>
            <a:r>
              <a:rPr lang="en-US" sz="1600" dirty="0" smtClean="0"/>
              <a:t>Provides a point of reference for reasoning about I/O behavior at any moment</a:t>
            </a:r>
          </a:p>
          <a:p>
            <a:endParaRPr lang="en-US" sz="800" dirty="0"/>
          </a:p>
          <a:p>
            <a:r>
              <a:rPr lang="en-US" dirty="0" smtClean="0"/>
              <a:t>But, how can we use the “weather” of the I/O subsystem – i.e., its current state – to diagnose the root cause(s) for poor behavior?</a:t>
            </a:r>
          </a:p>
          <a:p>
            <a:endParaRPr lang="en-US" sz="800" dirty="0"/>
          </a:p>
          <a:p>
            <a:r>
              <a:rPr lang="en-US" dirty="0" smtClean="0"/>
              <a:t>We can leverage TOKIO’s holistic characterization and analysis tools to help reason about I/O performance given the current system “weather”</a:t>
            </a:r>
          </a:p>
          <a:p>
            <a:pPr lvl="1"/>
            <a:r>
              <a:rPr lang="en-US" sz="1600" dirty="0" smtClean="0"/>
              <a:t>Gather an application-level view of I/O behavior</a:t>
            </a:r>
          </a:p>
          <a:p>
            <a:pPr lvl="1"/>
            <a:r>
              <a:rPr lang="en-US" sz="1600" dirty="0" smtClean="0"/>
              <a:t>Correlate with data from different components of the I/O subsystem</a:t>
            </a:r>
          </a:p>
          <a:p>
            <a:pPr lvl="2"/>
            <a:r>
              <a:rPr lang="en-US" sz="1600" dirty="0" smtClean="0"/>
              <a:t>At minimum: FS monitoring data</a:t>
            </a:r>
          </a:p>
          <a:p>
            <a:pPr lvl="2"/>
            <a:r>
              <a:rPr lang="en-US" sz="1600" dirty="0" smtClean="0"/>
              <a:t>Ideally: network monitoring, FS health monitoring; job scheduler logs</a:t>
            </a:r>
          </a:p>
          <a:p>
            <a:pPr lvl="2"/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…now what?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0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</a:t>
            </a:r>
            <a:r>
              <a:rPr lang="en-US" dirty="0" err="1" smtClean="0"/>
              <a:t>tokio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4210492" cy="3317082"/>
          </a:xfrm>
        </p:spPr>
        <p:txBody>
          <a:bodyPr/>
          <a:lstStyle/>
          <a:p>
            <a:r>
              <a:rPr lang="en-US" dirty="0" smtClean="0"/>
              <a:t>Extracting data from relevant instrumentation sources can give a clearer view of the state of the system while a target job was running</a:t>
            </a:r>
            <a:endParaRPr lang="en-US" dirty="0"/>
          </a:p>
          <a:p>
            <a:endParaRPr lang="en-US" sz="1000" dirty="0"/>
          </a:p>
          <a:p>
            <a:r>
              <a:rPr lang="en-US" dirty="0" smtClean="0"/>
              <a:t>However, reconciling data provided by each instrumentation source is not an easy task:</a:t>
            </a:r>
          </a:p>
          <a:p>
            <a:pPr lvl="1"/>
            <a:r>
              <a:rPr lang="en-US" sz="1600" dirty="0" smtClean="0"/>
              <a:t>Converting between different formats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ligning distinct data sources temporally</a:t>
            </a:r>
          </a:p>
          <a:p>
            <a:pPr lvl="1"/>
            <a:r>
              <a:rPr lang="en-US" sz="1600" dirty="0" smtClean="0"/>
              <a:t>Handling of </a:t>
            </a:r>
            <a:r>
              <a:rPr lang="en-US" sz="1600" dirty="0" err="1" smtClean="0"/>
              <a:t>lossy</a:t>
            </a:r>
            <a:r>
              <a:rPr lang="en-US" sz="1600" dirty="0" smtClean="0"/>
              <a:t> or missing data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Integrating holistic data 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0" name="Picture 2" descr="Z:\home\shane\software\darshan\holistic-io-paper\data\dat\tokio-gpfs\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301" y="1082335"/>
            <a:ext cx="4104370" cy="31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24626" y="4210486"/>
            <a:ext cx="26581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View of </a:t>
            </a:r>
            <a:r>
              <a:rPr lang="en-US" sz="1400" dirty="0" err="1" smtClean="0"/>
              <a:t>ggiostat</a:t>
            </a:r>
            <a:r>
              <a:rPr lang="en-US" sz="1400" dirty="0" smtClean="0"/>
              <a:t> counters overlapping with a TOKIO-ABC benchmark run on Mira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514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hpc</a:t>
            </a:r>
            <a:r>
              <a:rPr lang="en-US" dirty="0" smtClean="0"/>
              <a:t> i/o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08346"/>
            <a:ext cx="4114800" cy="3317082"/>
          </a:xfrm>
        </p:spPr>
        <p:txBody>
          <a:bodyPr/>
          <a:lstStyle/>
          <a:p>
            <a:r>
              <a:rPr lang="en-US" dirty="0" smtClean="0"/>
              <a:t>Attempting to understand I/O performance on current HPC systems can be an overwhelming task</a:t>
            </a:r>
            <a:endParaRPr lang="en-US" dirty="0"/>
          </a:p>
          <a:p>
            <a:pPr lvl="1"/>
            <a:r>
              <a:rPr lang="en-US" sz="1600" dirty="0" smtClean="0"/>
              <a:t>Proliferation of I/O libraries and middleware</a:t>
            </a:r>
          </a:p>
          <a:p>
            <a:pPr lvl="1"/>
            <a:r>
              <a:rPr lang="en-US" sz="1600" dirty="0" smtClean="0"/>
              <a:t>Diverse system architectures:</a:t>
            </a:r>
          </a:p>
          <a:p>
            <a:pPr lvl="2"/>
            <a:r>
              <a:rPr lang="en-US" sz="1400" dirty="0" smtClean="0"/>
              <a:t>Storage technology (PFS, burst buffer, NVM)</a:t>
            </a:r>
          </a:p>
          <a:p>
            <a:pPr lvl="2"/>
            <a:r>
              <a:rPr lang="en-US" sz="1400" dirty="0" smtClean="0"/>
              <a:t>Interconnects</a:t>
            </a:r>
          </a:p>
          <a:p>
            <a:pPr lvl="1"/>
            <a:r>
              <a:rPr lang="en-US" sz="1600" dirty="0" smtClean="0"/>
              <a:t>Resource contention</a:t>
            </a:r>
          </a:p>
          <a:p>
            <a:endParaRPr lang="en-US" sz="100" dirty="0" smtClean="0"/>
          </a:p>
          <a:p>
            <a:r>
              <a:rPr lang="en-US" dirty="0" smtClean="0"/>
              <a:t>Instrumentation </a:t>
            </a:r>
            <a:r>
              <a:rPr lang="en-US" dirty="0"/>
              <a:t>of </a:t>
            </a:r>
            <a:r>
              <a:rPr lang="en-US" dirty="0" smtClean="0"/>
              <a:t>individual components </a:t>
            </a:r>
            <a:r>
              <a:rPr lang="en-US" dirty="0"/>
              <a:t>of the I/O stack provides limited perspective on </a:t>
            </a:r>
            <a:r>
              <a:rPr lang="en-US" dirty="0" smtClean="0"/>
              <a:t>I/O </a:t>
            </a:r>
            <a:r>
              <a:rPr lang="en-US" dirty="0"/>
              <a:t>behavior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210" y="1903355"/>
            <a:ext cx="4389120" cy="243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0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</a:t>
            </a:r>
            <a:r>
              <a:rPr lang="en-US" dirty="0" err="1" smtClean="0"/>
              <a:t>tokio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08346"/>
            <a:ext cx="8372901" cy="1395704"/>
          </a:xfrm>
        </p:spPr>
        <p:txBody>
          <a:bodyPr/>
          <a:lstStyle/>
          <a:p>
            <a:r>
              <a:rPr lang="en-US" dirty="0" smtClean="0"/>
              <a:t>Armed with a holistic understanding of I/O behavior, we can gain insight into individual workloads, system I/O trends, or even cross-system I/O trends</a:t>
            </a:r>
          </a:p>
          <a:p>
            <a:pPr lvl="1"/>
            <a:r>
              <a:rPr lang="en-US" sz="1600" dirty="0" smtClean="0"/>
              <a:t>E.g., how does system performance correlate with the amount of I/O contention a job experienced?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Gleaning insight into HPC I/O behavior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026" name="Picture 2" descr="Z:\home\shane\Desktop\graphs\scatter_perf-vs-cf_mira-f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84" y="2623289"/>
            <a:ext cx="2788581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home\shane\Desktop\graphs\scatter_perf-vs-cf_scratch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611" y="2623289"/>
            <a:ext cx="2788581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305" y="2612656"/>
            <a:ext cx="2190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Plots comparing I/O performance and FS “coverage factor” for Mira and Edison </a:t>
            </a:r>
            <a:r>
              <a:rPr lang="en-US" sz="1400" dirty="0" err="1" smtClean="0"/>
              <a:t>FSes</a:t>
            </a:r>
            <a:r>
              <a:rPr lang="en-US" sz="1400" dirty="0" smtClean="0"/>
              <a:t>. Coverage factor is just the ratio of bytes moved by a job to the total bytes moved by the FS during the job time frame.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295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With little hope of lessening HPC I/O subsystem complexity, true understanding of I/O behavior will depend on a holistic approach to I/O characterization</a:t>
            </a:r>
          </a:p>
          <a:p>
            <a:endParaRPr lang="en-US" sz="1000" dirty="0"/>
          </a:p>
          <a:p>
            <a:r>
              <a:rPr lang="en-US" sz="1600" dirty="0" smtClean="0"/>
              <a:t>TOKIO aims to standardize methods for deploying a holistic I/O characterization framework and to provide analysis tools offering meaningful insight into I/O behavior</a:t>
            </a:r>
          </a:p>
          <a:p>
            <a:pPr lvl="1"/>
            <a:r>
              <a:rPr lang="en-US" sz="1600" dirty="0" smtClean="0"/>
              <a:t>Define performance expectations for I/O workloads</a:t>
            </a:r>
          </a:p>
          <a:p>
            <a:pPr lvl="1"/>
            <a:r>
              <a:rPr lang="en-US" sz="1600" dirty="0" smtClean="0"/>
              <a:t>Detect workloads exhibiting poor performance</a:t>
            </a:r>
          </a:p>
          <a:p>
            <a:pPr lvl="1"/>
            <a:r>
              <a:rPr lang="en-US" sz="1600" dirty="0" smtClean="0"/>
              <a:t>Gather comprehensive I/O characterization data to determine root causes</a:t>
            </a:r>
          </a:p>
          <a:p>
            <a:endParaRPr lang="en-US" sz="1000" dirty="0"/>
          </a:p>
          <a:p>
            <a:r>
              <a:rPr lang="en-US" sz="1600" dirty="0" smtClean="0"/>
              <a:t>Future work:</a:t>
            </a:r>
          </a:p>
          <a:p>
            <a:pPr lvl="1"/>
            <a:r>
              <a:rPr lang="en-US" sz="1600" dirty="0" smtClean="0"/>
              <a:t>Continue to add new and relevant data sources to our framework</a:t>
            </a:r>
          </a:p>
          <a:p>
            <a:pPr lvl="1"/>
            <a:r>
              <a:rPr lang="en-US" sz="1600" dirty="0" smtClean="0"/>
              <a:t>Develop platform-independent metrics and analysis methods to help us reason about I/O workload performance and I/O subsystem climate 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7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Thank you for your time!</a:t>
            </a:r>
          </a:p>
          <a:p>
            <a:endParaRPr lang="en-US" dirty="0"/>
          </a:p>
          <a:p>
            <a:r>
              <a:rPr lang="en-US" sz="1800" dirty="0" smtClean="0"/>
              <a:t>THIS WORK WAS </a:t>
            </a:r>
            <a:r>
              <a:rPr lang="en-US" sz="1800" dirty="0"/>
              <a:t>SUPPORTED BY THE U.S. DEPARTMENT </a:t>
            </a:r>
            <a:r>
              <a:rPr lang="en-US" sz="1800" dirty="0" smtClean="0"/>
              <a:t>OF ENERGY</a:t>
            </a:r>
            <a:r>
              <a:rPr lang="en-US" sz="1800" dirty="0"/>
              <a:t>, OFFICE </a:t>
            </a:r>
            <a:r>
              <a:rPr lang="en-US" sz="1800" dirty="0" smtClean="0"/>
              <a:t>OF SCIENCE</a:t>
            </a:r>
            <a:r>
              <a:rPr lang="en-US" sz="1800" dirty="0"/>
              <a:t>, </a:t>
            </a:r>
            <a:r>
              <a:rPr lang="en-US" sz="1800" dirty="0" smtClean="0"/>
              <a:t>ADVANCED SCIENTIFIC COMPUTING RESEARCH</a:t>
            </a:r>
            <a:r>
              <a:rPr lang="en-US" sz="1800" dirty="0"/>
              <a:t>, UNDER CONTRACT DE-AC02-06CH11357</a:t>
            </a:r>
            <a:r>
              <a:rPr lang="en-US" sz="1800" dirty="0" smtClean="0"/>
              <a:t>.</a:t>
            </a:r>
          </a:p>
          <a:p>
            <a:endParaRPr lang="en-US" sz="2000" dirty="0"/>
          </a:p>
          <a:p>
            <a:r>
              <a:rPr lang="en-US" sz="1800" dirty="0"/>
              <a:t>THIS RESEARCH USED RESOURCES OF THE ARGONNE </a:t>
            </a:r>
            <a:r>
              <a:rPr lang="en-US" sz="1800" dirty="0" smtClean="0"/>
              <a:t>LEADERSHIP COMPUTING FACILITY</a:t>
            </a:r>
            <a:r>
              <a:rPr lang="en-US" sz="1800" dirty="0"/>
              <a:t>, WHICH IS A DOE OFFICE OF SCIENCE </a:t>
            </a:r>
            <a:r>
              <a:rPr lang="en-US" sz="1800" dirty="0" smtClean="0"/>
              <a:t>USER FACILITY </a:t>
            </a:r>
            <a:r>
              <a:rPr lang="en-US" sz="1800" dirty="0"/>
              <a:t>SUPPORTED UNDER CONTRACT DE-AC02-06CH11357</a:t>
            </a:r>
            <a:r>
              <a:rPr lang="en-US" sz="1800" dirty="0" smtClean="0"/>
              <a:t>. </a:t>
            </a:r>
            <a:r>
              <a:rPr lang="en-US" sz="1800" dirty="0"/>
              <a:t>This research also used resources of the National Energy </a:t>
            </a:r>
            <a:r>
              <a:rPr lang="en-US" sz="1800" dirty="0" smtClean="0"/>
              <a:t>Research Scientific </a:t>
            </a:r>
            <a:r>
              <a:rPr lang="en-US" sz="1800" dirty="0"/>
              <a:t>Computing Center, a DOE Office of Science </a:t>
            </a:r>
            <a:r>
              <a:rPr lang="en-US" sz="1800" dirty="0" smtClean="0"/>
              <a:t>User Facility </a:t>
            </a:r>
            <a:r>
              <a:rPr lang="en-US" sz="1800" dirty="0"/>
              <a:t>supported by the Office of Science of the U.S. </a:t>
            </a:r>
            <a:r>
              <a:rPr lang="en-US" sz="1800" dirty="0" smtClean="0"/>
              <a:t>Department </a:t>
            </a:r>
            <a:r>
              <a:rPr lang="en-US" sz="1800" dirty="0"/>
              <a:t>of Energy under Contract No. DE-AC02-05CH11231.</a:t>
            </a:r>
          </a:p>
        </p:txBody>
      </p:sp>
    </p:spTree>
    <p:extLst>
      <p:ext uri="{BB962C8B-B14F-4D97-AF65-F5344CB8AC3E}">
        <p14:creationId xmlns:p14="http://schemas.microsoft.com/office/powerpoint/2010/main" val="48436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HPC i/o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08346"/>
            <a:ext cx="4039495" cy="3317082"/>
          </a:xfrm>
        </p:spPr>
        <p:txBody>
          <a:bodyPr/>
          <a:lstStyle/>
          <a:p>
            <a:r>
              <a:rPr lang="en-US" dirty="0" smtClean="0"/>
              <a:t>Holistic characterization of the entire HPC I/O subsystem is necessary for deep understanding of behavior</a:t>
            </a:r>
          </a:p>
          <a:p>
            <a:endParaRPr lang="en-US" sz="1400" dirty="0"/>
          </a:p>
          <a:p>
            <a:r>
              <a:rPr lang="en-US" dirty="0" smtClean="0"/>
              <a:t>However, this type of approach exposes a new set of challenges:</a:t>
            </a:r>
          </a:p>
          <a:p>
            <a:pPr lvl="1"/>
            <a:r>
              <a:rPr lang="en-US" dirty="0" smtClean="0"/>
              <a:t>Lightweight data collection</a:t>
            </a:r>
          </a:p>
          <a:p>
            <a:pPr lvl="1"/>
            <a:r>
              <a:rPr lang="en-US" dirty="0" smtClean="0"/>
              <a:t>Reconciling data of differing format, resolution, and scope</a:t>
            </a:r>
          </a:p>
          <a:p>
            <a:pPr lvl="1"/>
            <a:r>
              <a:rPr lang="en-US" dirty="0" smtClean="0"/>
              <a:t>Defining effective metrics for quantifying end-to-end I/O performance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 “holistic” approach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4277870" y="1610976"/>
            <a:ext cx="4852800" cy="2992580"/>
          </a:xfrm>
          <a:prstGeom prst="cloud">
            <a:avLst/>
          </a:prstGeom>
          <a:solidFill>
            <a:schemeClr val="accent1">
              <a:alpha val="42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210" y="1903355"/>
            <a:ext cx="4389120" cy="243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4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8375904" cy="3317082"/>
          </a:xfrm>
        </p:spPr>
        <p:txBody>
          <a:bodyPr/>
          <a:lstStyle/>
          <a:p>
            <a:r>
              <a:rPr lang="en-US" i="1" dirty="0" smtClean="0"/>
              <a:t>Vision</a:t>
            </a:r>
            <a:r>
              <a:rPr lang="en-US" dirty="0" smtClean="0"/>
              <a:t>: Provide a framework for holistic characterization and analysis of HPC I/O workloads</a:t>
            </a:r>
          </a:p>
          <a:p>
            <a:pPr lvl="1"/>
            <a:r>
              <a:rPr lang="en-US" sz="1600" dirty="0" smtClean="0"/>
              <a:t>Collect, integrate, and analyze disparate I/O data</a:t>
            </a:r>
          </a:p>
          <a:p>
            <a:pPr lvl="1"/>
            <a:r>
              <a:rPr lang="en-US" sz="1600" dirty="0" smtClean="0"/>
              <a:t>Define a platform-independent blueprint for deploying and utilizing I/O characterization tools, data collection/storage services, and analysis methods</a:t>
            </a:r>
          </a:p>
          <a:p>
            <a:pPr lvl="1"/>
            <a:r>
              <a:rPr lang="en-US" sz="1600" dirty="0" smtClean="0"/>
              <a:t>Provide a trove of relevant data characterizing HPC I/O workloads</a:t>
            </a:r>
          </a:p>
          <a:p>
            <a:endParaRPr lang="en-US" sz="1400" dirty="0"/>
          </a:p>
          <a:p>
            <a:r>
              <a:rPr lang="en-US" i="1" dirty="0" smtClean="0"/>
              <a:t>Stakeholders</a:t>
            </a:r>
            <a:r>
              <a:rPr lang="en-US" dirty="0" smtClean="0"/>
              <a:t>:</a:t>
            </a:r>
          </a:p>
          <a:p>
            <a:pPr lvl="1"/>
            <a:r>
              <a:rPr lang="en-US" sz="1600" dirty="0" smtClean="0"/>
              <a:t>Application scientists (productivity)</a:t>
            </a:r>
          </a:p>
          <a:p>
            <a:pPr lvl="1"/>
            <a:r>
              <a:rPr lang="en-US" sz="1600" dirty="0" smtClean="0"/>
              <a:t>Facility operators (efficiency)</a:t>
            </a:r>
          </a:p>
          <a:p>
            <a:pPr lvl="1"/>
            <a:r>
              <a:rPr lang="en-US" sz="1600" dirty="0" smtClean="0"/>
              <a:t>Researchers (optimization)</a:t>
            </a:r>
          </a:p>
          <a:p>
            <a:pPr lvl="1"/>
            <a:r>
              <a:rPr lang="en-US" sz="1600" dirty="0" smtClean="0"/>
              <a:t>Procurement (resource planning)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u="sng" dirty="0" smtClean="0"/>
              <a:t>TO</a:t>
            </a:r>
            <a:r>
              <a:rPr lang="en-US" dirty="0" smtClean="0"/>
              <a:t>tal </a:t>
            </a:r>
            <a:r>
              <a:rPr lang="en-US" u="sng" dirty="0" smtClean="0"/>
              <a:t>K</a:t>
            </a:r>
            <a:r>
              <a:rPr lang="en-US" dirty="0" smtClean="0"/>
              <a:t>nowledge of </a:t>
            </a:r>
            <a:r>
              <a:rPr lang="en-US" u="sng" dirty="0" smtClean="0"/>
              <a:t>I/O</a:t>
            </a:r>
            <a:endParaRPr lang="en-US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01883" y="3180268"/>
            <a:ext cx="46251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TOKIO project is a collaboration between LBL and ANL</a:t>
            </a:r>
          </a:p>
          <a:p>
            <a:r>
              <a:rPr lang="en-US" sz="1400" u="sng" dirty="0" smtClean="0"/>
              <a:t>PI</a:t>
            </a:r>
            <a:r>
              <a:rPr lang="en-US" sz="1400" dirty="0" smtClean="0"/>
              <a:t>: Nick Wright (LBL)</a:t>
            </a:r>
          </a:p>
          <a:p>
            <a:r>
              <a:rPr lang="en-US" sz="1400" u="sng" dirty="0" smtClean="0"/>
              <a:t>Collaborators</a:t>
            </a:r>
            <a:r>
              <a:rPr lang="en-US" sz="1400" dirty="0" smtClean="0"/>
              <a:t>:</a:t>
            </a:r>
          </a:p>
          <a:p>
            <a:r>
              <a:rPr lang="en-US" sz="1400" dirty="0" err="1" smtClean="0"/>
              <a:t>Suren</a:t>
            </a:r>
            <a:r>
              <a:rPr lang="en-US" sz="1400" dirty="0" smtClean="0"/>
              <a:t> </a:t>
            </a:r>
            <a:r>
              <a:rPr lang="en-US" sz="1400" dirty="0" err="1" smtClean="0"/>
              <a:t>Byna</a:t>
            </a:r>
            <a:r>
              <a:rPr lang="en-US" sz="1400" dirty="0" smtClean="0"/>
              <a:t>, Glenn Lockwood, </a:t>
            </a:r>
            <a:r>
              <a:rPr lang="en-US" sz="1400" dirty="0" err="1" smtClean="0"/>
              <a:t>Prabhat</a:t>
            </a:r>
            <a:r>
              <a:rPr lang="en-US" sz="1400" dirty="0" smtClean="0"/>
              <a:t>, </a:t>
            </a:r>
            <a:r>
              <a:rPr lang="en-US" sz="1400" dirty="0" err="1" smtClean="0"/>
              <a:t>Wucherl</a:t>
            </a:r>
            <a:r>
              <a:rPr lang="en-US" sz="1400" dirty="0" smtClean="0"/>
              <a:t> </a:t>
            </a:r>
            <a:r>
              <a:rPr lang="en-US" sz="1400" dirty="0" err="1" smtClean="0"/>
              <a:t>Yoo</a:t>
            </a:r>
            <a:r>
              <a:rPr lang="en-US" sz="1400" dirty="0" smtClean="0"/>
              <a:t> (LBL)</a:t>
            </a:r>
          </a:p>
          <a:p>
            <a:r>
              <a:rPr lang="en-US" sz="1400" dirty="0" smtClean="0"/>
              <a:t>Philip </a:t>
            </a:r>
            <a:r>
              <a:rPr lang="en-US" sz="1400" dirty="0" err="1" smtClean="0"/>
              <a:t>Carns</a:t>
            </a:r>
            <a:r>
              <a:rPr lang="en-US" sz="1400" dirty="0" smtClean="0"/>
              <a:t>, </a:t>
            </a:r>
            <a:r>
              <a:rPr lang="en-US" sz="1400" dirty="0" err="1" smtClean="0"/>
              <a:t>Matthieu</a:t>
            </a:r>
            <a:r>
              <a:rPr lang="en-US" sz="1400" dirty="0" smtClean="0"/>
              <a:t> </a:t>
            </a:r>
            <a:r>
              <a:rPr lang="en-US" sz="1400" dirty="0" err="1" smtClean="0"/>
              <a:t>Dorier</a:t>
            </a:r>
            <a:r>
              <a:rPr lang="en-US" sz="1400" dirty="0" smtClean="0"/>
              <a:t>, Kevin Harms, Zach </a:t>
            </a:r>
            <a:r>
              <a:rPr lang="en-US" sz="1400" dirty="0" err="1" smtClean="0"/>
              <a:t>Nault</a:t>
            </a:r>
            <a:r>
              <a:rPr lang="en-US" sz="1400" dirty="0" smtClean="0"/>
              <a:t>, Robert Ross, Shane Snyder (ANL)</a:t>
            </a:r>
          </a:p>
        </p:txBody>
      </p:sp>
    </p:spTree>
    <p:extLst>
      <p:ext uri="{BB962C8B-B14F-4D97-AF65-F5344CB8AC3E}">
        <p14:creationId xmlns:p14="http://schemas.microsoft.com/office/powerpoint/2010/main" val="394589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EXAMPLE TOKIO INSTRUMENTATION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5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i/o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4343400" cy="3317082"/>
          </a:xfrm>
        </p:spPr>
        <p:txBody>
          <a:bodyPr/>
          <a:lstStyle/>
          <a:p>
            <a:r>
              <a:rPr lang="en-US" sz="1600" i="1" dirty="0" smtClean="0"/>
              <a:t>Darshan </a:t>
            </a:r>
            <a:r>
              <a:rPr lang="en-US" sz="1600" dirty="0" smtClean="0"/>
              <a:t>provides lightweight characterization of HPC application workloads</a:t>
            </a:r>
          </a:p>
          <a:p>
            <a:pPr lvl="1"/>
            <a:r>
              <a:rPr lang="en-US" sz="1600" dirty="0" smtClean="0"/>
              <a:t>Captures I/O access pattern</a:t>
            </a:r>
            <a:r>
              <a:rPr lang="en-US" sz="1600" dirty="0"/>
              <a:t> </a:t>
            </a:r>
            <a:r>
              <a:rPr lang="en-US" sz="1600" dirty="0" smtClean="0"/>
              <a:t>details using condensed counters and summary timing data</a:t>
            </a:r>
          </a:p>
          <a:p>
            <a:endParaRPr lang="en-US" sz="800" dirty="0"/>
          </a:p>
          <a:p>
            <a:r>
              <a:rPr lang="en-US" sz="1600" dirty="0" smtClean="0"/>
              <a:t>Design amenable to full-time deployment on production systems</a:t>
            </a:r>
          </a:p>
          <a:p>
            <a:endParaRPr lang="en-US" sz="800" dirty="0" smtClean="0"/>
          </a:p>
          <a:p>
            <a:r>
              <a:rPr lang="en-US" sz="1600" dirty="0" smtClean="0"/>
              <a:t>Recent work in modularizing architecture to allow new instrumentation modules to be easily integrated</a:t>
            </a:r>
          </a:p>
          <a:p>
            <a:pPr lvl="1"/>
            <a:r>
              <a:rPr lang="en-US" sz="1600" dirty="0" smtClean="0"/>
              <a:t>I/O libraries, client-side FS data,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850" y="1659735"/>
            <a:ext cx="4122626" cy="20747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87096" y="3724997"/>
            <a:ext cx="3056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new </a:t>
            </a:r>
            <a:r>
              <a:rPr lang="en-US" sz="1400" dirty="0" err="1" smtClean="0"/>
              <a:t>Lustre</a:t>
            </a:r>
            <a:r>
              <a:rPr lang="en-US" sz="1400" dirty="0" smtClean="0"/>
              <a:t> module allows us to characterize workload interaction with the FS to identify potential system inefficiencies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635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File system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408346"/>
            <a:ext cx="8375904" cy="1224322"/>
          </a:xfrm>
        </p:spPr>
        <p:txBody>
          <a:bodyPr/>
          <a:lstStyle/>
          <a:p>
            <a:r>
              <a:rPr lang="en-US" sz="1600" dirty="0" smtClean="0"/>
              <a:t>Monitoring an I/O workload’s interaction with underlying storage resources can provide further context into I/O behavior</a:t>
            </a:r>
          </a:p>
          <a:p>
            <a:pPr lvl="1"/>
            <a:r>
              <a:rPr lang="en-US" sz="1600" dirty="0" smtClean="0"/>
              <a:t>How does our workload map to storage resources?</a:t>
            </a:r>
          </a:p>
          <a:p>
            <a:pPr lvl="1"/>
            <a:r>
              <a:rPr lang="en-US" sz="1600" dirty="0" smtClean="0"/>
              <a:t>What types of traffic (I/O operations, intensity) are being injected by competing jobs?</a:t>
            </a:r>
          </a:p>
          <a:p>
            <a:pPr lvl="1"/>
            <a:r>
              <a:rPr lang="en-US" sz="1600" dirty="0" smtClean="0"/>
              <a:t>How does competing traffic affect I/O performance of our reference job?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1" y="2779847"/>
            <a:ext cx="4436346" cy="1872539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>
            <a:lvl1pPr marL="173038" indent="-173038" algn="l" defTabSz="457200" rtl="0" eaLnBrk="1" latinLnBrk="0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 sz="1800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0700" indent="-236538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3275" indent="-18732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7438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Production FS monitoring tools:</a:t>
            </a:r>
          </a:p>
          <a:p>
            <a:pPr lvl="1"/>
            <a:r>
              <a:rPr lang="en-US" sz="1600" dirty="0" smtClean="0"/>
              <a:t>LMT (</a:t>
            </a:r>
            <a:r>
              <a:rPr lang="en-US" sz="1600" dirty="0" err="1" smtClean="0"/>
              <a:t>Lustre</a:t>
            </a:r>
            <a:r>
              <a:rPr lang="en-US" sz="1600" dirty="0" smtClean="0"/>
              <a:t> monitoring tool)</a:t>
            </a:r>
          </a:p>
          <a:p>
            <a:pPr lvl="1"/>
            <a:r>
              <a:rPr lang="en-US" sz="1600" dirty="0" err="1" smtClean="0"/>
              <a:t>ggiostat</a:t>
            </a:r>
            <a:endParaRPr lang="en-US" sz="1600" dirty="0" smtClean="0"/>
          </a:p>
          <a:p>
            <a:pPr lvl="2"/>
            <a:r>
              <a:rPr lang="en-US" sz="1400" dirty="0" smtClean="0"/>
              <a:t>GPFS monitoring tool developed at the ALCF</a:t>
            </a:r>
          </a:p>
          <a:p>
            <a:pPr lvl="1"/>
            <a:r>
              <a:rPr lang="en-US" sz="1600" dirty="0" smtClean="0"/>
              <a:t>Key FS counters monitored at 5-sec intervals</a:t>
            </a:r>
          </a:p>
          <a:p>
            <a:pPr lvl="2"/>
            <a:r>
              <a:rPr lang="en-US" sz="1400" dirty="0" smtClean="0"/>
              <a:t>Example: bytes read/written, IOP counts, server CPU load, etc.</a:t>
            </a:r>
          </a:p>
          <a:p>
            <a:pPr lvl="2"/>
            <a:r>
              <a:rPr lang="en-US" sz="1400" dirty="0" smtClean="0"/>
              <a:t>Per-server or system-wide granularity</a:t>
            </a:r>
          </a:p>
          <a:p>
            <a:pPr lvl="2"/>
            <a:endParaRPr lang="en-US" sz="1600" dirty="0" smtClean="0"/>
          </a:p>
          <a:p>
            <a:pPr lvl="1"/>
            <a:endParaRPr lang="en-US" dirty="0" smtClean="0"/>
          </a:p>
        </p:txBody>
      </p:sp>
      <p:pic>
        <p:nvPicPr>
          <p:cNvPr id="9220" name="Picture 4" descr="Z:\home\shane\software\darshan\holistic-io-paper\data\dat\tokio-gpfs\mira-fs-ggiost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795" y="2657272"/>
            <a:ext cx="29718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66898" y="3395455"/>
            <a:ext cx="1577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ira-fs1</a:t>
            </a:r>
            <a:r>
              <a:rPr lang="en-US" sz="1400" dirty="0" smtClean="0"/>
              <a:t> write traffic over 3 days using 1 minute intervals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394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ACHIEVING TOKIO IN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6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36244" y="2739878"/>
            <a:ext cx="13821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Burst Buffer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5083" y="798146"/>
            <a:ext cx="1160692" cy="1261182"/>
            <a:chOff x="1171551" y="1587413"/>
            <a:chExt cx="1902927" cy="1550758"/>
          </a:xfrm>
          <a:solidFill>
            <a:srgbClr val="92D050"/>
          </a:solidFill>
        </p:grpSpPr>
        <p:grpSp>
          <p:nvGrpSpPr>
            <p:cNvPr id="13" name="Group 12"/>
            <p:cNvGrpSpPr/>
            <p:nvPr/>
          </p:nvGrpSpPr>
          <p:grpSpPr>
            <a:xfrm>
              <a:off x="1171551" y="1587413"/>
              <a:ext cx="1445727" cy="1487673"/>
              <a:chOff x="1331783" y="1587413"/>
              <a:chExt cx="1890037" cy="1944873"/>
            </a:xfrm>
            <a:grpFill/>
          </p:grpSpPr>
          <p:cxnSp>
            <p:nvCxnSpPr>
              <p:cNvPr id="59" name="Straight Connector 58"/>
              <p:cNvCxnSpPr>
                <a:stCxn id="72" idx="0"/>
                <a:endCxn id="69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68" idx="0"/>
                <a:endCxn id="65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endCxn id="62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ounded Rectangle 61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2012196" y="3169449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2692610" y="3164578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207377" y="1739813"/>
              <a:ext cx="1562301" cy="1210132"/>
              <a:chOff x="1179383" y="1587413"/>
              <a:chExt cx="2042437" cy="1582036"/>
            </a:xfrm>
            <a:grpFill/>
          </p:grpSpPr>
          <p:cxnSp>
            <p:nvCxnSpPr>
              <p:cNvPr id="44" name="Straight Connector 43"/>
              <p:cNvCxnSpPr>
                <a:stCxn id="56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7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8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endCxn id="56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endCxn id="53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endCxn id="50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ounded Rectangle 49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359777" y="1892213"/>
              <a:ext cx="1562301" cy="1210132"/>
              <a:chOff x="1179383" y="1587413"/>
              <a:chExt cx="2042437" cy="1582036"/>
            </a:xfrm>
            <a:grpFill/>
          </p:grpSpPr>
          <p:cxnSp>
            <p:nvCxnSpPr>
              <p:cNvPr id="29" name="Straight Connector 28"/>
              <p:cNvCxnSpPr>
                <a:stCxn id="41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2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3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endCxn id="41" idx="2"/>
              </p:cNvCxnSpPr>
              <p:nvPr/>
            </p:nvCxnSpPr>
            <p:spPr>
              <a:xfrm flipV="1">
                <a:off x="2957215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8" idx="2"/>
              </p:cNvCxnSpPr>
              <p:nvPr/>
            </p:nvCxnSpPr>
            <p:spPr>
              <a:xfrm flipV="1">
                <a:off x="2276801" y="1955121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5" idx="2"/>
              </p:cNvCxnSpPr>
              <p:nvPr/>
            </p:nvCxnSpPr>
            <p:spPr>
              <a:xfrm flipV="1">
                <a:off x="1596388" y="1950250"/>
                <a:ext cx="0" cy="1214328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ounded Rectangle 34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512177" y="2044613"/>
              <a:ext cx="1562301" cy="1093558"/>
              <a:chOff x="1179383" y="1587413"/>
              <a:chExt cx="2042437" cy="1429636"/>
            </a:xfrm>
            <a:grpFill/>
          </p:grpSpPr>
          <p:cxnSp>
            <p:nvCxnSpPr>
              <p:cNvPr id="17" name="Straight Connector 16"/>
              <p:cNvCxnSpPr>
                <a:stCxn id="26" idx="1"/>
              </p:cNvCxnSpPr>
              <p:nvPr/>
            </p:nvCxnSpPr>
            <p:spPr>
              <a:xfrm flipH="1">
                <a:off x="1179383" y="1768832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27" idx="1"/>
              </p:cNvCxnSpPr>
              <p:nvPr/>
            </p:nvCxnSpPr>
            <p:spPr>
              <a:xfrm flipH="1">
                <a:off x="1179383" y="2284069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28" idx="1"/>
              </p:cNvCxnSpPr>
              <p:nvPr/>
            </p:nvCxnSpPr>
            <p:spPr>
              <a:xfrm flipH="1">
                <a:off x="1179383" y="2830760"/>
                <a:ext cx="1513227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1331783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331783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331783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2012196" y="1592284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012196" y="210752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012196" y="2654212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610" y="1587413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2692610" y="2102650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692610" y="2649341"/>
                <a:ext cx="529210" cy="362837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2109050" y="1026892"/>
            <a:ext cx="246910" cy="886325"/>
            <a:chOff x="3385043" y="1743538"/>
            <a:chExt cx="404803" cy="1089831"/>
          </a:xfrm>
          <a:solidFill>
            <a:srgbClr val="FFFF99"/>
          </a:solidFill>
        </p:grpSpPr>
        <p:sp>
          <p:nvSpPr>
            <p:cNvPr id="74" name="Rounded Rectangle 73"/>
            <p:cNvSpPr/>
            <p:nvPr/>
          </p:nvSpPr>
          <p:spPr>
            <a:xfrm>
              <a:off x="3385043" y="1743538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385043" y="2137653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3385043" y="2555828"/>
              <a:ext cx="404803" cy="277541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731764" y="1010468"/>
            <a:ext cx="1113319" cy="921028"/>
            <a:chOff x="4883181" y="1902439"/>
            <a:chExt cx="1825260" cy="1132502"/>
          </a:xfrm>
        </p:grpSpPr>
        <p:grpSp>
          <p:nvGrpSpPr>
            <p:cNvPr id="78" name="Group 77"/>
            <p:cNvGrpSpPr/>
            <p:nvPr/>
          </p:nvGrpSpPr>
          <p:grpSpPr>
            <a:xfrm>
              <a:off x="4883181" y="1905200"/>
              <a:ext cx="404803" cy="1129741"/>
              <a:chOff x="4211634" y="1918162"/>
              <a:chExt cx="404803" cy="1129741"/>
            </a:xfrm>
          </p:grpSpPr>
          <p:sp>
            <p:nvSpPr>
              <p:cNvPr id="85" name="Rounded Rectangle 84"/>
              <p:cNvSpPr/>
              <p:nvPr/>
            </p:nvSpPr>
            <p:spPr>
              <a:xfrm>
                <a:off x="4211634" y="1918162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4211634" y="2195703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4211634" y="2483147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4211634" y="2770362"/>
                <a:ext cx="404803" cy="277541"/>
              </a:xfrm>
              <a:prstGeom prst="roundRect">
                <a:avLst/>
              </a:prstGeom>
              <a:solidFill>
                <a:srgbClr val="E6999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9" name="Can 78"/>
            <p:cNvSpPr/>
            <p:nvPr/>
          </p:nvSpPr>
          <p:spPr>
            <a:xfrm>
              <a:off x="5411444" y="1910041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an 79"/>
            <p:cNvSpPr/>
            <p:nvPr/>
          </p:nvSpPr>
          <p:spPr>
            <a:xfrm>
              <a:off x="5850473" y="1902439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an 80"/>
            <p:cNvSpPr/>
            <p:nvPr/>
          </p:nvSpPr>
          <p:spPr>
            <a:xfrm>
              <a:off x="6285072" y="1902439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an 81"/>
            <p:cNvSpPr/>
            <p:nvPr/>
          </p:nvSpPr>
          <p:spPr>
            <a:xfrm>
              <a:off x="5411444" y="247034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an 82"/>
            <p:cNvSpPr/>
            <p:nvPr/>
          </p:nvSpPr>
          <p:spPr>
            <a:xfrm>
              <a:off x="5850473" y="247034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an 83"/>
            <p:cNvSpPr/>
            <p:nvPr/>
          </p:nvSpPr>
          <p:spPr>
            <a:xfrm>
              <a:off x="6285072" y="2459992"/>
              <a:ext cx="423369" cy="529160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Left-Right Arrow 88"/>
          <p:cNvSpPr/>
          <p:nvPr/>
        </p:nvSpPr>
        <p:spPr>
          <a:xfrm>
            <a:off x="2355960" y="1347912"/>
            <a:ext cx="357513" cy="23680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0" name="Left-Right Arrow 89"/>
          <p:cNvSpPr/>
          <p:nvPr/>
        </p:nvSpPr>
        <p:spPr>
          <a:xfrm>
            <a:off x="1796166" y="1336827"/>
            <a:ext cx="312884" cy="25897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52130" y="485658"/>
            <a:ext cx="132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Compute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02314" y="48565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I/O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718868" y="485658"/>
            <a:ext cx="1382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Storage</a:t>
            </a:r>
            <a:endParaRPr lang="en-US" sz="2000" b="1" dirty="0" smtClean="0"/>
          </a:p>
        </p:txBody>
      </p:sp>
      <p:grpSp>
        <p:nvGrpSpPr>
          <p:cNvPr id="95" name="Group 94"/>
          <p:cNvGrpSpPr/>
          <p:nvPr/>
        </p:nvGrpSpPr>
        <p:grpSpPr>
          <a:xfrm>
            <a:off x="664568" y="2389190"/>
            <a:ext cx="1292794" cy="377984"/>
            <a:chOff x="1183573" y="4380588"/>
            <a:chExt cx="2119505" cy="464772"/>
          </a:xfrm>
        </p:grpSpPr>
        <p:sp>
          <p:nvSpPr>
            <p:cNvPr id="96" name="Rounded Rectangle 95"/>
            <p:cNvSpPr/>
            <p:nvPr/>
          </p:nvSpPr>
          <p:spPr>
            <a:xfrm>
              <a:off x="1183573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1704950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225412" y="4384314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745875" y="43805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1335973" y="4567819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857350" y="45329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377812" y="4536714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898275" y="4532988"/>
              <a:ext cx="404803" cy="277541"/>
            </a:xfrm>
            <a:prstGeom prst="roundRect">
              <a:avLst/>
            </a:prstGeom>
            <a:solidFill>
              <a:srgbClr val="46A0D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" name="Left-Right Arrow 103"/>
          <p:cNvSpPr/>
          <p:nvPr/>
        </p:nvSpPr>
        <p:spPr>
          <a:xfrm rot="5400000">
            <a:off x="1171051" y="2106607"/>
            <a:ext cx="357513" cy="236800"/>
          </a:xfrm>
          <a:prstGeom prst="leftRightArrow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53" name="Slide Number Placeholder 4"/>
          <p:cNvSpPr txBox="1">
            <a:spLocks/>
          </p:cNvSpPr>
          <p:nvPr/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FAAC5A-9C4F-4278-920D-DF2BAB59574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54025" y="4652179"/>
            <a:ext cx="2343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Slide courtesy of Glenn Lockwood/Nicholas Wright</a:t>
            </a:r>
            <a:endParaRPr lang="en-US" dirty="0"/>
          </a:p>
        </p:txBody>
      </p:sp>
      <p:pic>
        <p:nvPicPr>
          <p:cNvPr id="15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071" y="4694540"/>
            <a:ext cx="548640" cy="4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" name="Group 156"/>
          <p:cNvGrpSpPr/>
          <p:nvPr/>
        </p:nvGrpSpPr>
        <p:grpSpPr>
          <a:xfrm>
            <a:off x="1780399" y="1730846"/>
            <a:ext cx="1507307" cy="1053033"/>
            <a:chOff x="2485032" y="2797545"/>
            <a:chExt cx="5737962" cy="1294817"/>
          </a:xfrm>
        </p:grpSpPr>
        <p:sp>
          <p:nvSpPr>
            <p:cNvPr id="158" name="Freeform 157"/>
            <p:cNvSpPr/>
            <p:nvPr/>
          </p:nvSpPr>
          <p:spPr>
            <a:xfrm>
              <a:off x="6292302" y="2797545"/>
              <a:ext cx="1930692" cy="868602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4009843" y="2810274"/>
              <a:ext cx="4213148" cy="1004546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2485032" y="3102345"/>
              <a:ext cx="5737962" cy="841341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2697571" y="3939961"/>
              <a:ext cx="5525423" cy="152401"/>
            </a:xfrm>
            <a:custGeom>
              <a:avLst/>
              <a:gdLst>
                <a:gd name="connsiteX0" fmla="*/ 0 w 2963579"/>
                <a:gd name="connsiteY0" fmla="*/ 0 h 1723476"/>
                <a:gd name="connsiteX1" fmla="*/ 997940 w 2963579"/>
                <a:gd name="connsiteY1" fmla="*/ 1496703 h 1723476"/>
                <a:gd name="connsiteX2" fmla="*/ 2963579 w 2963579"/>
                <a:gd name="connsiteY2" fmla="*/ 1723476 h 1723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579" h="1723476">
                  <a:moveTo>
                    <a:pt x="0" y="0"/>
                  </a:moveTo>
                  <a:cubicBezTo>
                    <a:pt x="252005" y="604728"/>
                    <a:pt x="504010" y="1209457"/>
                    <a:pt x="997940" y="1496703"/>
                  </a:cubicBezTo>
                  <a:cubicBezTo>
                    <a:pt x="1491870" y="1783949"/>
                    <a:pt x="2603212" y="1693240"/>
                    <a:pt x="2963579" y="1723476"/>
                  </a:cubicBezTo>
                </a:path>
              </a:pathLst>
            </a:custGeom>
            <a:ln w="38100" cmpd="sng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731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16x9">
  <a:themeElements>
    <a:clrScheme name="Argonne General Purpose Template">
      <a:dk1>
        <a:srgbClr val="47484A"/>
      </a:dk1>
      <a:lt1>
        <a:srgbClr val="FFFFFF"/>
      </a:lt1>
      <a:dk2>
        <a:srgbClr val="0082CA"/>
      </a:dk2>
      <a:lt2>
        <a:srgbClr val="ECAA00"/>
      </a:lt2>
      <a:accent1>
        <a:srgbClr val="7AB800"/>
      </a:accent1>
      <a:accent2>
        <a:srgbClr val="00609C"/>
      </a:accent2>
      <a:accent3>
        <a:srgbClr val="4D008C"/>
      </a:accent3>
      <a:accent4>
        <a:srgbClr val="FF7900"/>
      </a:accent4>
      <a:accent5>
        <a:srgbClr val="00A19C"/>
      </a:accent5>
      <a:accent6>
        <a:srgbClr val="CD202C"/>
      </a:accent6>
      <a:hlink>
        <a:srgbClr val="000000"/>
      </a:hlink>
      <a:folHlink>
        <a:srgbClr val="7677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9236</TotalTime>
  <Words>1473</Words>
  <Application>Microsoft Office PowerPoint</Application>
  <PresentationFormat>On-screen Show (16:9)</PresentationFormat>
  <Paragraphs>212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presentation_16x9</vt:lpstr>
      <vt:lpstr>Leveraging holistic characterization for insights into Hpc i/O behavior</vt:lpstr>
      <vt:lpstr>Understanding hpc i/o behavior</vt:lpstr>
      <vt:lpstr>Understanding HPC i/o behavior</vt:lpstr>
      <vt:lpstr>TOKIO</vt:lpstr>
      <vt:lpstr>PowerPoint Presentation</vt:lpstr>
      <vt:lpstr>Application i/o characterization</vt:lpstr>
      <vt:lpstr>Continuous File system monitoring</vt:lpstr>
      <vt:lpstr>PowerPoint Presentation</vt:lpstr>
      <vt:lpstr>PowerPoint Presentation</vt:lpstr>
      <vt:lpstr>PowerPoint Presentation</vt:lpstr>
      <vt:lpstr>PowerPoint Presentation</vt:lpstr>
      <vt:lpstr>TOKIO ABC (Automated benchmark collection)</vt:lpstr>
      <vt:lpstr>Configuring TOKIO ABc </vt:lpstr>
      <vt:lpstr>PowerPoint Presentation</vt:lpstr>
      <vt:lpstr>Applying TOKIO</vt:lpstr>
      <vt:lpstr>Applying TOKIO</vt:lpstr>
      <vt:lpstr>Applying TOKIO</vt:lpstr>
      <vt:lpstr>We’ve detected an I/O Problem!</vt:lpstr>
      <vt:lpstr>Applying tokio</vt:lpstr>
      <vt:lpstr>Applying tokio</vt:lpstr>
      <vt:lpstr>Conclusions</vt:lpstr>
      <vt:lpstr>PowerPoint Presentation</vt:lpstr>
    </vt:vector>
  </TitlesOfParts>
  <Company>Argonne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Miesen</dc:creator>
  <cp:lastModifiedBy>Shane Snyder</cp:lastModifiedBy>
  <cp:revision>379</cp:revision>
  <cp:lastPrinted>2015-09-08T15:35:42Z</cp:lastPrinted>
  <dcterms:created xsi:type="dcterms:W3CDTF">2015-11-17T20:01:38Z</dcterms:created>
  <dcterms:modified xsi:type="dcterms:W3CDTF">2017-03-23T09:05:59Z</dcterms:modified>
</cp:coreProperties>
</file>