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21"/>
  </p:notesMasterIdLst>
  <p:handoutMasterIdLst>
    <p:handoutMasterId r:id="rId22"/>
  </p:handoutMasterIdLst>
  <p:sldIdLst>
    <p:sldId id="264" r:id="rId2"/>
    <p:sldId id="267" r:id="rId3"/>
    <p:sldId id="266" r:id="rId4"/>
    <p:sldId id="272" r:id="rId5"/>
    <p:sldId id="268" r:id="rId6"/>
    <p:sldId id="270" r:id="rId7"/>
    <p:sldId id="269" r:id="rId8"/>
    <p:sldId id="271" r:id="rId9"/>
    <p:sldId id="273" r:id="rId10"/>
    <p:sldId id="277" r:id="rId11"/>
    <p:sldId id="274" r:id="rId12"/>
    <p:sldId id="275" r:id="rId13"/>
    <p:sldId id="276" r:id="rId14"/>
    <p:sldId id="278" r:id="rId15"/>
    <p:sldId id="281" r:id="rId16"/>
    <p:sldId id="282" r:id="rId17"/>
    <p:sldId id="283" r:id="rId18"/>
    <p:sldId id="279" r:id="rId19"/>
    <p:sldId id="280" r:id="rId20"/>
  </p:sldIdLst>
  <p:sldSz cx="9144000" cy="6858000" type="screen4x3"/>
  <p:notesSz cx="6743700" cy="98806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DCDCDC"/>
    <a:srgbClr val="CCCCCC"/>
    <a:srgbClr val="B4B4B4"/>
    <a:srgbClr val="969696"/>
    <a:srgbClr val="E2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369" autoAdjust="0"/>
    <p:restoredTop sz="73922" autoAdjust="0"/>
  </p:normalViewPr>
  <p:slideViewPr>
    <p:cSldViewPr>
      <p:cViewPr varScale="1">
        <p:scale>
          <a:sx n="81" d="100"/>
          <a:sy n="81" d="100"/>
        </p:scale>
        <p:origin x="15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496" y="90"/>
      </p:cViewPr>
      <p:guideLst>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3713"/>
          </a:xfrm>
          <a:prstGeom prst="rect">
            <a:avLst/>
          </a:prstGeom>
        </p:spPr>
        <p:txBody>
          <a:bodyPr vert="horz" lIns="90535" tIns="45267" rIns="90535" bIns="45267"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19525" y="0"/>
            <a:ext cx="2922588" cy="493713"/>
          </a:xfrm>
          <a:prstGeom prst="rect">
            <a:avLst/>
          </a:prstGeom>
        </p:spPr>
        <p:txBody>
          <a:bodyPr vert="horz" lIns="90535" tIns="45267" rIns="90535" bIns="45267" rtlCol="0"/>
          <a:lstStyle>
            <a:lvl1pPr algn="r" fontAlgn="auto">
              <a:spcBef>
                <a:spcPts val="0"/>
              </a:spcBef>
              <a:spcAft>
                <a:spcPts val="0"/>
              </a:spcAft>
              <a:defRPr sz="1200">
                <a:latin typeface="+mn-lt"/>
              </a:defRPr>
            </a:lvl1pPr>
          </a:lstStyle>
          <a:p>
            <a:pPr>
              <a:defRPr/>
            </a:pPr>
            <a:fld id="{62F59A4F-64CC-4E86-A9E4-CE0DC573B131}" type="datetimeFigureOut">
              <a:rPr lang="de-DE"/>
              <a:pPr>
                <a:defRPr/>
              </a:pPr>
              <a:t>21.11.2016</a:t>
            </a:fld>
            <a:endParaRPr lang="de-DE"/>
          </a:p>
        </p:txBody>
      </p:sp>
      <p:sp>
        <p:nvSpPr>
          <p:cNvPr id="4" name="Fußzeilenplatzhalter 3"/>
          <p:cNvSpPr>
            <a:spLocks noGrp="1"/>
          </p:cNvSpPr>
          <p:nvPr>
            <p:ph type="ftr" sz="quarter" idx="2"/>
          </p:nvPr>
        </p:nvSpPr>
        <p:spPr>
          <a:xfrm>
            <a:off x="0" y="9385300"/>
            <a:ext cx="2922588" cy="493713"/>
          </a:xfrm>
          <a:prstGeom prst="rect">
            <a:avLst/>
          </a:prstGeom>
        </p:spPr>
        <p:txBody>
          <a:bodyPr vert="horz" lIns="90535" tIns="45267" rIns="90535" bIns="45267"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19525" y="9385300"/>
            <a:ext cx="2922588" cy="493713"/>
          </a:xfrm>
          <a:prstGeom prst="rect">
            <a:avLst/>
          </a:prstGeom>
        </p:spPr>
        <p:txBody>
          <a:bodyPr vert="horz" wrap="square" lIns="90535" tIns="45267" rIns="90535" bIns="45267" numCol="1" anchor="b" anchorCtr="0" compatLnSpc="1">
            <a:prstTxWarp prst="textNoShape">
              <a:avLst/>
            </a:prstTxWarp>
          </a:bodyPr>
          <a:lstStyle>
            <a:lvl1pPr algn="r">
              <a:defRPr sz="1200">
                <a:latin typeface="Calibri" panose="020F0502020204030204" pitchFamily="34" charset="0"/>
              </a:defRPr>
            </a:lvl1pPr>
          </a:lstStyle>
          <a:p>
            <a:fld id="{DE8C4087-50E7-4C61-A3A3-44BBC4CD30EF}" type="slidenum">
              <a:rPr lang="de-DE" altLang="de-DE"/>
              <a:pPr/>
              <a:t>‹Nr.›</a:t>
            </a:fld>
            <a:endParaRPr lang="de-DE" altLang="de-DE"/>
          </a:p>
        </p:txBody>
      </p:sp>
    </p:spTree>
    <p:extLst>
      <p:ext uri="{BB962C8B-B14F-4D97-AF65-F5344CB8AC3E}">
        <p14:creationId xmlns:p14="http://schemas.microsoft.com/office/powerpoint/2010/main" val="1859499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3713"/>
          </a:xfrm>
          <a:prstGeom prst="rect">
            <a:avLst/>
          </a:prstGeom>
        </p:spPr>
        <p:txBody>
          <a:bodyPr vert="horz" lIns="94989" tIns="47494" rIns="94989" bIns="47494"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3819525" y="0"/>
            <a:ext cx="2922588" cy="493713"/>
          </a:xfrm>
          <a:prstGeom prst="rect">
            <a:avLst/>
          </a:prstGeom>
        </p:spPr>
        <p:txBody>
          <a:bodyPr vert="horz" lIns="94989" tIns="47494" rIns="94989" bIns="47494" rtlCol="0"/>
          <a:lstStyle>
            <a:lvl1pPr algn="r" fontAlgn="auto">
              <a:spcBef>
                <a:spcPts val="0"/>
              </a:spcBef>
              <a:spcAft>
                <a:spcPts val="0"/>
              </a:spcAft>
              <a:defRPr sz="1300">
                <a:latin typeface="+mn-lt"/>
              </a:defRPr>
            </a:lvl1pPr>
          </a:lstStyle>
          <a:p>
            <a:pPr>
              <a:defRPr/>
            </a:pPr>
            <a:fld id="{24B6CB14-81B5-433E-B379-8C90D6B85CD3}" type="datetimeFigureOut">
              <a:rPr lang="de-DE"/>
              <a:pPr>
                <a:defRPr/>
              </a:pPr>
              <a:t>21.11.2016</a:t>
            </a:fld>
            <a:endParaRPr lang="de-DE"/>
          </a:p>
        </p:txBody>
      </p:sp>
      <p:sp>
        <p:nvSpPr>
          <p:cNvPr id="4" name="Folienbildplatzhalter 3"/>
          <p:cNvSpPr>
            <a:spLocks noGrp="1" noRot="1" noChangeAspect="1"/>
          </p:cNvSpPr>
          <p:nvPr>
            <p:ph type="sldImg" idx="2"/>
          </p:nvPr>
        </p:nvSpPr>
        <p:spPr>
          <a:xfrm>
            <a:off x="901700" y="741363"/>
            <a:ext cx="4940300" cy="3705225"/>
          </a:xfrm>
          <a:prstGeom prst="rect">
            <a:avLst/>
          </a:prstGeom>
          <a:noFill/>
          <a:ln w="12700">
            <a:solidFill>
              <a:prstClr val="black"/>
            </a:solidFill>
          </a:ln>
        </p:spPr>
        <p:txBody>
          <a:bodyPr vert="horz" lIns="94989" tIns="47494" rIns="94989" bIns="47494" rtlCol="0" anchor="ctr"/>
          <a:lstStyle/>
          <a:p>
            <a:pPr lvl="0"/>
            <a:endParaRPr lang="de-DE" noProof="0"/>
          </a:p>
        </p:txBody>
      </p:sp>
      <p:sp>
        <p:nvSpPr>
          <p:cNvPr id="5" name="Notizenplatzhalter 4"/>
          <p:cNvSpPr>
            <a:spLocks noGrp="1"/>
          </p:cNvSpPr>
          <p:nvPr>
            <p:ph type="body" sz="quarter" idx="3"/>
          </p:nvPr>
        </p:nvSpPr>
        <p:spPr>
          <a:xfrm>
            <a:off x="674688" y="4692650"/>
            <a:ext cx="5394325" cy="4446588"/>
          </a:xfrm>
          <a:prstGeom prst="rect">
            <a:avLst/>
          </a:prstGeom>
        </p:spPr>
        <p:txBody>
          <a:bodyPr vert="horz" lIns="94989" tIns="47494" rIns="94989" bIns="47494" rtlCol="0">
            <a:normAutofit/>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385300"/>
            <a:ext cx="2922588" cy="493713"/>
          </a:xfrm>
          <a:prstGeom prst="rect">
            <a:avLst/>
          </a:prstGeom>
        </p:spPr>
        <p:txBody>
          <a:bodyPr vert="horz" lIns="94989" tIns="47494" rIns="94989" bIns="47494" rtlCol="0" anchor="b"/>
          <a:lstStyle>
            <a:lvl1pPr algn="l" fontAlgn="auto">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3819525" y="9385300"/>
            <a:ext cx="2922588" cy="493713"/>
          </a:xfrm>
          <a:prstGeom prst="rect">
            <a:avLst/>
          </a:prstGeom>
        </p:spPr>
        <p:txBody>
          <a:bodyPr vert="horz" wrap="square" lIns="94989" tIns="47494" rIns="94989" bIns="47494" numCol="1" anchor="b" anchorCtr="0" compatLnSpc="1">
            <a:prstTxWarp prst="textNoShape">
              <a:avLst/>
            </a:prstTxWarp>
          </a:bodyPr>
          <a:lstStyle>
            <a:lvl1pPr algn="r">
              <a:defRPr sz="1300">
                <a:latin typeface="Calibri" panose="020F0502020204030204" pitchFamily="34" charset="0"/>
              </a:defRPr>
            </a:lvl1pPr>
          </a:lstStyle>
          <a:p>
            <a:fld id="{A92DC5B7-6AF6-40E6-9D43-5A985B8BB61C}" type="slidenum">
              <a:rPr lang="de-DE" altLang="de-DE"/>
              <a:pPr/>
              <a:t>‹Nr.›</a:t>
            </a:fld>
            <a:endParaRPr lang="de-DE" altLang="de-DE"/>
          </a:p>
        </p:txBody>
      </p:sp>
    </p:spTree>
    <p:extLst>
      <p:ext uri="{BB962C8B-B14F-4D97-AF65-F5344CB8AC3E}">
        <p14:creationId xmlns:p14="http://schemas.microsoft.com/office/powerpoint/2010/main" val="5101463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mn-lt"/>
              </a:rPr>
              <a:t> </a:t>
            </a:r>
          </a:p>
        </p:txBody>
      </p:sp>
    </p:spTree>
    <p:extLst>
      <p:ext uri="{BB962C8B-B14F-4D97-AF65-F5344CB8AC3E}">
        <p14:creationId xmlns:p14="http://schemas.microsoft.com/office/powerpoint/2010/main" val="348206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LTO backward compatibility</a:t>
            </a:r>
          </a:p>
          <a:p>
            <a:endParaRPr lang="en-US" noProof="0" dirty="0"/>
          </a:p>
          <a:p>
            <a:r>
              <a:rPr lang="en-US" noProof="0" dirty="0"/>
              <a:t>Throughout all</a:t>
            </a:r>
            <a:r>
              <a:rPr lang="en-US" baseline="0" noProof="0" dirty="0"/>
              <a:t> generations LTO maintained the same scheme of backward compatibility requirements for its drives.</a:t>
            </a:r>
          </a:p>
          <a:p>
            <a:r>
              <a:rPr lang="en-US" baseline="0" noProof="0" dirty="0"/>
              <a:t>All drives have to be able to read data off the current and previous two generations as well as to have the capability to write to the current and last generation cartridges.</a:t>
            </a:r>
          </a:p>
          <a:p>
            <a:endParaRPr lang="en-US" noProof="0" dirty="0"/>
          </a:p>
          <a:p>
            <a:r>
              <a:rPr lang="en-US" sz="1000" noProof="0" dirty="0"/>
              <a:t>Source:	https://de.wikipedia.org/wiki/Linear_Tape_Open</a:t>
            </a:r>
          </a:p>
          <a:p>
            <a:endParaRPr lang="en-US" noProof="0" dirty="0"/>
          </a:p>
        </p:txBody>
      </p:sp>
    </p:spTree>
    <p:extLst>
      <p:ext uri="{BB962C8B-B14F-4D97-AF65-F5344CB8AC3E}">
        <p14:creationId xmlns:p14="http://schemas.microsoft.com/office/powerpoint/2010/main" val="109865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1" noProof="0" dirty="0"/>
              <a:t>LTO compression</a:t>
            </a:r>
          </a:p>
          <a:p>
            <a:endParaRPr lang="en-US" noProof="0" dirty="0"/>
          </a:p>
          <a:p>
            <a:r>
              <a:rPr lang="en-US" noProof="0" dirty="0"/>
              <a:t>All</a:t>
            </a:r>
            <a:r>
              <a:rPr lang="en-US" baseline="0" noProof="0" dirty="0"/>
              <a:t> LTO generations starting from LTO-1 support hardware-based compression which has to be implemented by every compatible drive. The claimed average compression ratio was 2:1 for LTO-1 through 5 and was increased to 2.5:1 since LTO-6. Although the basic algorithm SLDC as a variation of LZC stayed the same, the better ratio was achieved by increasing the dictionary size that the algorithm can utilize.</a:t>
            </a:r>
          </a:p>
          <a:p>
            <a:r>
              <a:rPr lang="en-US" baseline="0" noProof="0" dirty="0"/>
              <a:t>SLDC is able to detect whether data is sufficiently compressible by applying the compression to every data block that is about to be written and comparing its size to the original data. If the ratio between those sizes is below a certain threshold the data is either already compressed or random enough and will therefore be written without compression. This is performed for every block separately and the result whether compression was used is written to the respective header of every block. This is to enable the drive to interpret the data correctly when reading from the tape.</a:t>
            </a:r>
          </a:p>
          <a:p>
            <a:endParaRPr lang="en-US" noProof="0" dirty="0"/>
          </a:p>
          <a:p>
            <a:r>
              <a:rPr lang="en-US" sz="1000" noProof="0" dirty="0"/>
              <a:t>Source:	</a:t>
            </a:r>
            <a:r>
              <a:rPr lang="en-US" sz="1000" b="0" baseline="0" noProof="0" dirty="0"/>
              <a:t>https://en.wikipedia.org/wiki/Linear_Tape-Open</a:t>
            </a:r>
            <a:endParaRPr lang="en-US" sz="1000" b="0" noProof="0" dirty="0"/>
          </a:p>
        </p:txBody>
      </p:sp>
    </p:spTree>
    <p:extLst>
      <p:ext uri="{BB962C8B-B14F-4D97-AF65-F5344CB8AC3E}">
        <p14:creationId xmlns:p14="http://schemas.microsoft.com/office/powerpoint/2010/main" val="351345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en-US" b="1" noProof="0" dirty="0"/>
              <a:t>LTO – other features</a:t>
            </a:r>
          </a:p>
          <a:p>
            <a:endParaRPr lang="en-US" noProof="0" dirty="0"/>
          </a:p>
          <a:p>
            <a:r>
              <a:rPr lang="en-US" noProof="0" dirty="0"/>
              <a:t>Introduced</a:t>
            </a:r>
            <a:r>
              <a:rPr lang="en-US" baseline="0" noProof="0" dirty="0"/>
              <a:t> </a:t>
            </a:r>
            <a:r>
              <a:rPr lang="en-US" noProof="0" dirty="0"/>
              <a:t>with the 3</a:t>
            </a:r>
            <a:r>
              <a:rPr lang="en-US" baseline="30000" noProof="0" dirty="0"/>
              <a:t>rd</a:t>
            </a:r>
            <a:r>
              <a:rPr lang="en-US" noProof="0" dirty="0"/>
              <a:t> LTO generation were</a:t>
            </a:r>
            <a:r>
              <a:rPr lang="en-US" baseline="0" noProof="0" dirty="0"/>
              <a:t> WORM cartridges which are only able to be written on once. This is a feature required for certain long-term storage applications where it is necessary to protect the data from accidental deletion or tampering, in some cases for legal reasons. In addition to the regular write-protect switch on any LTO-cartridge the built-in factory-written RFID-chip classifies a media as WORM. The other physical properties of the tape and cartridge remain the same as regular non-WORM media.</a:t>
            </a:r>
          </a:p>
          <a:p>
            <a:r>
              <a:rPr lang="en-US" baseline="0" noProof="0" dirty="0"/>
              <a:t>The Encryption which was supported beginning with LTO-4 uses AES-128. The standard defines that every LTO-compatible drive from generation 4 upwards has to be able to recognize and read encrypted tapes, although the ability to perform the encryption itself is not required. The symmetric encryption algorithm uses the same key for encryption and decryption. The key itself is being provided by the application accessing the drive using either a proprietary protocol or an open standard like the OASIS KMIP.</a:t>
            </a:r>
          </a:p>
          <a:p>
            <a:r>
              <a:rPr lang="en-US" baseline="0" noProof="0" dirty="0"/>
              <a:t>The partitioning feature introduced with LTO-5 (2 partitions) and extended in generation 6 (4 partitions) enabled the tapes to be logically subdivided and made formatting using the new Linear Tape File system (LTFS) possible.</a:t>
            </a:r>
            <a:endParaRPr lang="en-US" noProof="0" dirty="0"/>
          </a:p>
          <a:p>
            <a:endParaRPr lang="en-US" noProof="0" dirty="0"/>
          </a:p>
          <a:p>
            <a:r>
              <a:rPr lang="en-US" sz="1000" noProof="0" dirty="0"/>
              <a:t>Sources:	https://en.wikipedia.org/wiki/Linear_Tape-Open</a:t>
            </a:r>
          </a:p>
          <a:p>
            <a:r>
              <a:rPr lang="en-US" sz="1000" noProof="0" dirty="0"/>
              <a:t>	https://en.wikipedia.org/wiki/Key_Management_Interoperability_Protocol</a:t>
            </a:r>
          </a:p>
        </p:txBody>
      </p:sp>
    </p:spTree>
    <p:extLst>
      <p:ext uri="{BB962C8B-B14F-4D97-AF65-F5344CB8AC3E}">
        <p14:creationId xmlns:p14="http://schemas.microsoft.com/office/powerpoint/2010/main" val="17340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noProof="0" dirty="0"/>
              <a:t>Ultrium –</a:t>
            </a:r>
            <a:r>
              <a:rPr lang="en-US" b="1" baseline="0" noProof="0" dirty="0"/>
              <a:t> physical properties</a:t>
            </a:r>
            <a:endParaRPr lang="en-US" b="1" noProof="0" dirty="0"/>
          </a:p>
          <a:p>
            <a:endParaRPr lang="en-US" noProof="0" dirty="0"/>
          </a:p>
          <a:p>
            <a:r>
              <a:rPr lang="en-US" noProof="0" dirty="0"/>
              <a:t>Ultrium is</a:t>
            </a:r>
            <a:r>
              <a:rPr lang="en-US" baseline="0" noProof="0" dirty="0"/>
              <a:t> the brand name for LTO tape cartridges of any generation. </a:t>
            </a:r>
            <a:r>
              <a:rPr lang="en-US" noProof="0" dirty="0"/>
              <a:t>To make the media easier to recognize, manufacturers of LTO cartridges use different colors for every generation. Unfortunately, the coloring scheme is not standardized. Every cartridge</a:t>
            </a:r>
            <a:r>
              <a:rPr lang="en-US" baseline="0" noProof="0" dirty="0"/>
              <a:t> </a:t>
            </a:r>
            <a:r>
              <a:rPr lang="en-US" noProof="0" dirty="0"/>
              <a:t>has a memory chip inside it which</a:t>
            </a:r>
            <a:r>
              <a:rPr lang="en-US" baseline="0" noProof="0" dirty="0"/>
              <a:t> </a:t>
            </a:r>
            <a:r>
              <a:rPr lang="en-US" noProof="0" dirty="0"/>
              <a:t>is made up of 511 (LTO 6+7), 255 (LTO 4+5), or 128 (LTO 1-3) blocks of memory, where each block is 32 bytes for a total of 16 KB, 8 KB or  4 KB,</a:t>
            </a:r>
            <a:r>
              <a:rPr lang="en-US" baseline="0" noProof="0" dirty="0"/>
              <a:t> respectively. Cleaning cartridges, which should be used regularly to clean the read/write-heads of the drives contain a 4KB Memory module.</a:t>
            </a:r>
            <a:r>
              <a:rPr lang="en-US" noProof="0" dirty="0"/>
              <a:t> These memory modules can be accessed by the drive, one block at a time, via a non-contacting radio interface operating at 13.56 MHz with a range of about 2cm. The memory is used to identify tapes, to help drives distinguishing between different generations of the technology, and to store tape-use information. There are also standalone readers available for</a:t>
            </a:r>
            <a:r>
              <a:rPr lang="en-US" baseline="0" noProof="0" dirty="0"/>
              <a:t> cartridge management in tape libraries.</a:t>
            </a:r>
            <a:endParaRPr lang="en-US" noProof="0" dirty="0"/>
          </a:p>
          <a:p>
            <a:r>
              <a:rPr lang="en-US" noProof="0" dirty="0"/>
              <a:t>Since the</a:t>
            </a:r>
            <a:r>
              <a:rPr lang="en-US" baseline="0" noProof="0" dirty="0"/>
              <a:t> cartridges are single-reeled, one end of the tape has a lead pin (Image [7]) by which the drive is able to pull the tape out of the cartridge.</a:t>
            </a:r>
            <a:endParaRPr lang="en-US" noProof="0" dirty="0"/>
          </a:p>
          <a:p>
            <a:endParaRPr lang="en-US" noProof="0" dirty="0"/>
          </a:p>
          <a:p>
            <a:r>
              <a:rPr lang="en-US" sz="1100" noProof="0" dirty="0"/>
              <a:t>Source:	https://de.wikipedia.org/wiki/Linear_Tape_Open</a:t>
            </a:r>
          </a:p>
          <a:p>
            <a:endParaRPr lang="en-US" sz="1100" noProof="0" dirty="0"/>
          </a:p>
          <a:p>
            <a:r>
              <a:rPr lang="en-US" sz="1100" noProof="0" dirty="0"/>
              <a:t>Image [6]:</a:t>
            </a:r>
            <a:r>
              <a:rPr lang="en-US" sz="1100" baseline="0" noProof="0" dirty="0"/>
              <a:t> https://en.wikipedia.org/wiki/Linear_Tape-Open#/media/File:LTO2-cart-wo-top-shell.jpg</a:t>
            </a:r>
          </a:p>
          <a:p>
            <a:r>
              <a:rPr lang="en-US" sz="1100" baseline="0" noProof="0" dirty="0"/>
              <a:t>Image [7]: https://en.wikipedia.org/wiki/Linear_Tape-Open#/media/File:LTO-leader-pin.jpg</a:t>
            </a:r>
          </a:p>
          <a:p>
            <a:r>
              <a:rPr lang="en-US" sz="1100" baseline="0" noProof="0" dirty="0"/>
              <a:t>Image [8]: https://en.wikipedia.org/wiki/Linear_Tape-Open#/media/File:LTO-CM_top.jpg</a:t>
            </a:r>
            <a:endParaRPr lang="en-US" sz="1100" noProof="0" dirty="0"/>
          </a:p>
          <a:p>
            <a:endParaRPr lang="en-US" noProof="0" dirty="0"/>
          </a:p>
          <a:p>
            <a:endParaRPr lang="en-US" noProof="0" dirty="0"/>
          </a:p>
        </p:txBody>
      </p:sp>
    </p:spTree>
    <p:extLst>
      <p:ext uri="{BB962C8B-B14F-4D97-AF65-F5344CB8AC3E}">
        <p14:creationId xmlns:p14="http://schemas.microsoft.com/office/powerpoint/2010/main" val="145008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noProof="0" dirty="0"/>
              <a:t>Ultrium media properties</a:t>
            </a:r>
          </a:p>
          <a:p>
            <a:endParaRPr lang="en-US" noProof="0" dirty="0"/>
          </a:p>
          <a:p>
            <a:r>
              <a:rPr lang="en-US" baseline="0" noProof="0" dirty="0"/>
              <a:t>It is noteworthy how due to advances in material science it was possible to steadily increase the data density and therefore, capacity, on the tapes throughout the generations without changing the width of the tape. There are a couple of parameters which enable increases in capacity:</a:t>
            </a:r>
          </a:p>
          <a:p>
            <a:pPr marL="171450" indent="-171450">
              <a:buFont typeface="Arial" panose="020B0604020202020204" pitchFamily="34" charset="0"/>
              <a:buChar char="•"/>
            </a:pPr>
            <a:r>
              <a:rPr lang="en-US" baseline="0" noProof="0" dirty="0"/>
              <a:t>Number of Tracks </a:t>
            </a:r>
          </a:p>
          <a:p>
            <a:pPr marL="171450" indent="-171450">
              <a:buFont typeface="Arial" panose="020B0604020202020204" pitchFamily="34" charset="0"/>
              <a:buChar char="•"/>
            </a:pPr>
            <a:r>
              <a:rPr lang="en-US" baseline="0" noProof="0" dirty="0"/>
              <a:t>Tape thickness and length (more thin tape fits into the same size cartridge)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noProof="0" dirty="0"/>
              <a:t>Granularity of the magnetic material</a:t>
            </a:r>
          </a:p>
          <a:p>
            <a:pPr marL="171450" indent="-171450">
              <a:buFont typeface="Arial" panose="020B0604020202020204" pitchFamily="34" charset="0"/>
              <a:buChar char="•"/>
            </a:pPr>
            <a:endParaRPr lang="en-US" baseline="0" noProof="0" dirty="0"/>
          </a:p>
          <a:p>
            <a:r>
              <a:rPr lang="en-US" noProof="0" dirty="0"/>
              <a:t>The cartridges themselves were not changed –</a:t>
            </a:r>
            <a:r>
              <a:rPr lang="en-US" baseline="0" noProof="0" dirty="0"/>
              <a:t> a LTO-1 Ultrium cartridge physically fits into a LTO-7 drive and vice versa. </a:t>
            </a:r>
          </a:p>
          <a:p>
            <a:endParaRPr lang="en-US" noProof="0" dirty="0"/>
          </a:p>
          <a:p>
            <a:r>
              <a:rPr lang="en-US" sz="1000" noProof="0" dirty="0"/>
              <a:t>Source: https://en.wikipedia.org/wiki/Linear_Tape-Open</a:t>
            </a:r>
          </a:p>
        </p:txBody>
      </p:sp>
    </p:spTree>
    <p:extLst>
      <p:ext uri="{BB962C8B-B14F-4D97-AF65-F5344CB8AC3E}">
        <p14:creationId xmlns:p14="http://schemas.microsoft.com/office/powerpoint/2010/main" val="113811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noProof="0" dirty="0"/>
              <a:t>LTO</a:t>
            </a:r>
            <a:r>
              <a:rPr lang="en-US" b="1" baseline="0" noProof="0" dirty="0"/>
              <a:t> – Bands, Wraps and Tracks</a:t>
            </a:r>
            <a:endParaRPr lang="en-US" b="1" noProof="0" dirty="0"/>
          </a:p>
          <a:p>
            <a:endParaRPr lang="en-US" noProof="0" dirty="0"/>
          </a:p>
          <a:p>
            <a:r>
              <a:rPr lang="en-US" noProof="0" dirty="0"/>
              <a:t>The</a:t>
            </a:r>
            <a:r>
              <a:rPr lang="en-US" baseline="0" noProof="0" dirty="0"/>
              <a:t> LTO standard defines the physical layout of the tracks on the tape and differs for each generation. The term „linear“ means that the data is written in long tracks throughout the whole length of the tape. The example given is for the most recent implementation of the LTO-standard, LTO-7. The previous generations have a similar layout but with smaller amounts of wraps and/or tracks.</a:t>
            </a:r>
          </a:p>
          <a:p>
            <a:r>
              <a:rPr lang="en-US" baseline="0" noProof="0" dirty="0"/>
              <a:t>The tape itself is subdivided into 4 bands that are accompanied by thin factory-written servo tracks on each side to enable the drive to determine the current position on the tape as well as aligning the read/write head. Each band is further divided into wraps, which then contain the individual tracks.</a:t>
            </a:r>
          </a:p>
          <a:p>
            <a:r>
              <a:rPr lang="en-US" baseline="0" noProof="0" dirty="0"/>
              <a:t>The writing and reading is performed on a given wrap, which means that the drive‘s read/write-head is able to process all tracks simultaneously that comprise a wrap.</a:t>
            </a:r>
          </a:p>
          <a:p>
            <a:r>
              <a:rPr lang="en-US" baseline="0" noProof="0" dirty="0"/>
              <a:t>When writing to a tape, the drive starts on „band 0“ on „wrap 0“. Every wrap describes a U-shaped pattern which starts and ends at the very beginning of the tape (directly after the lead pin). To write one full wrap, the drive needs to spin the whole tape‘s length two times: from start to end to start. </a:t>
            </a:r>
          </a:p>
          <a:p>
            <a:endParaRPr lang="en-US" noProof="0" dirty="0"/>
          </a:p>
          <a:p>
            <a:r>
              <a:rPr lang="en-US" sz="1000" noProof="0" dirty="0"/>
              <a:t>Source: http://www.lascon.co.uk/Tape-Linear-Technology.php</a:t>
            </a:r>
          </a:p>
        </p:txBody>
      </p:sp>
    </p:spTree>
    <p:extLst>
      <p:ext uri="{BB962C8B-B14F-4D97-AF65-F5344CB8AC3E}">
        <p14:creationId xmlns:p14="http://schemas.microsoft.com/office/powerpoint/2010/main" val="174319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LTO</a:t>
            </a:r>
            <a:r>
              <a:rPr lang="en-US" b="1" baseline="0" noProof="0" dirty="0"/>
              <a:t> – data encoding</a:t>
            </a:r>
            <a:endParaRPr lang="en-US" b="0" baseline="0" noProof="0" dirty="0"/>
          </a:p>
          <a:p>
            <a:endParaRPr lang="en-US" b="0" baseline="0" noProof="0" dirty="0"/>
          </a:p>
          <a:p>
            <a:r>
              <a:rPr lang="en-US" b="0" baseline="0" noProof="0" dirty="0"/>
              <a:t>The data encoding method determines how data is being represented and stored. For any given stream of raw data comprised of „ones and zeroes“ a unique code is defined. The more efficient it is designed, the more data can be stored with less overhead.  The encoded set of “ones and zeroes”, not the raw data, is written on the tape as an analog signal. The aim is to have unique and easily distinguishable codes for making the reading process and thus recovery of the data as little error-prone as possible. Some redundancy is always present in the encoding scheme for error correction.</a:t>
            </a:r>
          </a:p>
          <a:p>
            <a:endParaRPr lang="en-US" noProof="0" dirty="0"/>
          </a:p>
          <a:p>
            <a:r>
              <a:rPr lang="en-US" sz="1000" noProof="0" dirty="0"/>
              <a:t>Source: https://en.wikipedia.org/wiki/Run-length_limited</a:t>
            </a:r>
          </a:p>
        </p:txBody>
      </p:sp>
    </p:spTree>
    <p:extLst>
      <p:ext uri="{BB962C8B-B14F-4D97-AF65-F5344CB8AC3E}">
        <p14:creationId xmlns:p14="http://schemas.microsoft.com/office/powerpoint/2010/main" val="263050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1" noProof="0" dirty="0">
                <a:latin typeface="+mn-lt"/>
              </a:rPr>
              <a:t>LTO – signal detection</a:t>
            </a:r>
          </a:p>
          <a:p>
            <a:endParaRPr lang="en-US" sz="1200" noProof="0" dirty="0">
              <a:latin typeface="+mn-lt"/>
            </a:endParaRPr>
          </a:p>
          <a:p>
            <a:r>
              <a:rPr lang="en-US" sz="1200" b="0" noProof="0" dirty="0">
                <a:latin typeface="+mn-lt"/>
              </a:rPr>
              <a:t>The</a:t>
            </a:r>
            <a:r>
              <a:rPr lang="en-US" sz="1200" b="0" baseline="0" noProof="0" dirty="0">
                <a:latin typeface="+mn-lt"/>
              </a:rPr>
              <a:t> data on a given tape is written as an analog signal. The drive‘s head reads this signal as samples of voltages and the data recovery algorithms try to determine the most probable original data. Since some kind of encoding is always used, (1,7) RLL e.g., not all possible measurements would represent a valid code. This is used to correct read errors. Due to the continuing increase in data density with every new generation of LTO drives and tapes, less magnetic particles are being used which leads to ever decreasing signal strengths. In comparison to other methods of signal detection such as peak detection, the PRML used in LTO drives allows for the correct interpretation of very weak signals with a low signal to noise-ratio. The more advanced NPML introduced with LTO-6 takes this approach further by computationally reducing the influence of noise and therefore enabling for the detection of even weaker signals. </a:t>
            </a:r>
          </a:p>
          <a:p>
            <a:endParaRPr lang="en-US" sz="1200" noProof="0" dirty="0">
              <a:latin typeface="+mn-lt"/>
            </a:endParaRPr>
          </a:p>
          <a:p>
            <a:r>
              <a:rPr lang="en-US" sz="1000" noProof="0" dirty="0">
                <a:latin typeface="+mn-lt"/>
              </a:rPr>
              <a:t>Sources:	https://en.wikipedia.org/wiki/Partial-response_maximum-likelihood</a:t>
            </a:r>
          </a:p>
          <a:p>
            <a:r>
              <a:rPr lang="en-US" sz="1000" noProof="0" dirty="0">
                <a:latin typeface="+mn-lt"/>
              </a:rPr>
              <a:t>	https://en.wikipedia.org/wiki/Noise-predictive_maximum-likelihood_detection</a:t>
            </a:r>
          </a:p>
          <a:p>
            <a:r>
              <a:rPr lang="en-US" sz="1000" noProof="0" dirty="0">
                <a:latin typeface="+mn-lt"/>
              </a:rPr>
              <a:t>Image [9]:</a:t>
            </a:r>
            <a:r>
              <a:rPr lang="en-US" sz="1000" baseline="0" noProof="0" dirty="0">
                <a:latin typeface="+mn-lt"/>
              </a:rPr>
              <a:t> </a:t>
            </a:r>
            <a:r>
              <a:rPr lang="en-US" sz="1000" noProof="0" dirty="0">
                <a:latin typeface="+mn-lt"/>
              </a:rPr>
              <a:t>http://www.pcguide.com/ref/hdd/geom/z_q_peakdetection.gif</a:t>
            </a:r>
          </a:p>
        </p:txBody>
      </p:sp>
    </p:spTree>
    <p:extLst>
      <p:ext uri="{BB962C8B-B14F-4D97-AF65-F5344CB8AC3E}">
        <p14:creationId xmlns:p14="http://schemas.microsoft.com/office/powerpoint/2010/main" val="187469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noProof="0" dirty="0">
                <a:latin typeface="+mn-lt"/>
              </a:rPr>
              <a:t>LTFS</a:t>
            </a:r>
          </a:p>
          <a:p>
            <a:endParaRPr lang="en-US" sz="1200" noProof="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noProof="0" dirty="0">
                <a:latin typeface="+mn-lt"/>
              </a:rPr>
              <a:t>The</a:t>
            </a:r>
            <a:r>
              <a:rPr lang="en-US" sz="1200" baseline="0" noProof="0" dirty="0">
                <a:latin typeface="+mn-lt"/>
              </a:rPr>
              <a:t> introduction of partitioning </a:t>
            </a:r>
            <a:r>
              <a:rPr lang="en-US" sz="1200" baseline="0" noProof="0">
                <a:latin typeface="+mn-lt"/>
              </a:rPr>
              <a:t>in LTO’s </a:t>
            </a:r>
            <a:r>
              <a:rPr lang="en-US" sz="1200" baseline="0" noProof="0" dirty="0">
                <a:latin typeface="+mn-lt"/>
              </a:rPr>
              <a:t>5th generation made it possible to format tapes using the LTFS filesystem developed by IBM and taken up by the LTO-consortium in 2010. LTFS enables tapes to be accessed similar to any other removable storage such as USB flash drives. As a self-describing format it also allows for interoperability such that LTFS-formatted tapes can be used between different Operating Systems without the need for specific backup software. Drivers for Windows, Linux and </a:t>
            </a:r>
            <a:r>
              <a:rPr lang="en-US" sz="1200" baseline="0" noProof="0" dirty="0" err="1">
                <a:latin typeface="+mn-lt"/>
              </a:rPr>
              <a:t>MacOS</a:t>
            </a:r>
            <a:r>
              <a:rPr lang="en-US" sz="1200" baseline="0" noProof="0" dirty="0">
                <a:latin typeface="+mn-lt"/>
              </a:rPr>
              <a:t> are available from the tape drive manufacturers.</a:t>
            </a:r>
            <a:endParaRPr lang="en-US" sz="1200" noProof="0" dirty="0">
              <a:latin typeface="+mn-lt"/>
            </a:endParaRPr>
          </a:p>
          <a:p>
            <a:endParaRPr lang="en-US" sz="1200" noProof="0" dirty="0">
              <a:latin typeface="+mn-lt"/>
            </a:endParaRPr>
          </a:p>
          <a:p>
            <a:r>
              <a:rPr lang="en-US" sz="1000" noProof="0" dirty="0">
                <a:latin typeface="+mn-lt"/>
              </a:rPr>
              <a:t>Sources:	http://www.smallersystems.com/blog/2011/06/how-does-ltfs-work/</a:t>
            </a:r>
          </a:p>
          <a:p>
            <a:r>
              <a:rPr lang="en-US" sz="1000" noProof="0" dirty="0">
                <a:latin typeface="+mn-lt"/>
              </a:rPr>
              <a:t>	https://en.wikipedia.org/wiki/Linear_Tape_File_System</a:t>
            </a:r>
          </a:p>
          <a:p>
            <a:endParaRPr lang="en-US" sz="1200" noProof="0" dirty="0">
              <a:latin typeface="+mn-lt"/>
            </a:endParaRPr>
          </a:p>
        </p:txBody>
      </p:sp>
    </p:spTree>
    <p:extLst>
      <p:ext uri="{BB962C8B-B14F-4D97-AF65-F5344CB8AC3E}">
        <p14:creationId xmlns:p14="http://schemas.microsoft.com/office/powerpoint/2010/main" val="149486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noProof="0" dirty="0">
                <a:latin typeface="+mn-lt"/>
              </a:rPr>
              <a:t>LTFS – logical layout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noProof="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noProof="0" dirty="0">
                <a:latin typeface="+mn-lt"/>
              </a:rPr>
              <a:t>The basic structure of</a:t>
            </a:r>
            <a:r>
              <a:rPr lang="en-US" sz="1200" baseline="0" noProof="0" dirty="0">
                <a:latin typeface="+mn-lt"/>
              </a:rPr>
              <a:t> a LTFS formatted media relies on two partitions – an Index Partition and a Data Partition. An empty guard wrap is placed between Index and Guard Partition as a reserve and to avoid accidental overwrites due to mechanical failures. The beginning of each partition contains its label, followed by the index. The index contains the file system‘s meta-data such as file and folder names, permissions and timestamps. Every time data is written to the tape, a new index has to be written as well. The Index Partition is being rewritten every time a new index is necessary and contains only the most recent version while the Data Partition – as its data is never overwritten - contains all previous copies and the most recent version at its end. Deletion of files is implemented by removing the entries from the index, not by physically deleting them from the Data Partition. Overwriting works in a similar fashion by adding the new version of a file to the Data Partition and changing the entry in the index to point to the most recent version.</a:t>
            </a:r>
            <a:endParaRPr lang="en-US" sz="1200" noProof="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noProof="0" dirty="0">
              <a:latin typeface="+mn-lt"/>
            </a:endParaRPr>
          </a:p>
          <a:p>
            <a:r>
              <a:rPr lang="en-US" sz="1000" noProof="0" dirty="0">
                <a:latin typeface="+mn-lt"/>
              </a:rPr>
              <a:t>Sources:	http://www.smallersystems.com/blog/2011/06/how-does-ltfs-work/</a:t>
            </a:r>
          </a:p>
          <a:p>
            <a:r>
              <a:rPr lang="en-US" sz="1000" noProof="0" dirty="0">
                <a:latin typeface="+mn-lt"/>
              </a:rPr>
              <a:t>	https://en.wikipedia.org/wiki/Linear_Tape_File_System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noProof="0" dirty="0">
                <a:latin typeface="+mn-lt"/>
              </a:rPr>
              <a:t>Image [10]: http://www.smallersystems.com/blog/wp-content/uploads/2011/06/LTFS-Logical-Layout.png</a:t>
            </a:r>
          </a:p>
        </p:txBody>
      </p:sp>
    </p:spTree>
    <p:extLst>
      <p:ext uri="{BB962C8B-B14F-4D97-AF65-F5344CB8AC3E}">
        <p14:creationId xmlns:p14="http://schemas.microsoft.com/office/powerpoint/2010/main" val="9475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endParaRPr lang="en-US" dirty="0"/>
          </a:p>
        </p:txBody>
      </p:sp>
    </p:spTree>
    <p:extLst>
      <p:ext uri="{BB962C8B-B14F-4D97-AF65-F5344CB8AC3E}">
        <p14:creationId xmlns:p14="http://schemas.microsoft.com/office/powerpoint/2010/main" val="198829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mn-lt"/>
              </a:rPr>
              <a:t>Tape Storage – an introduction</a:t>
            </a:r>
          </a:p>
          <a:p>
            <a:endParaRPr lang="en-US" b="0" dirty="0">
              <a:latin typeface="+mn-lt"/>
            </a:endParaRPr>
          </a:p>
          <a:p>
            <a:r>
              <a:rPr lang="en-US" b="0" dirty="0">
                <a:latin typeface="+mn-lt"/>
              </a:rPr>
              <a:t>Popular perception</a:t>
            </a:r>
            <a:r>
              <a:rPr lang="en-US" b="0" baseline="0" dirty="0">
                <a:latin typeface="+mn-lt"/>
              </a:rPr>
              <a:t> of tape storage is that of an old and obsolete technology. It is the oldest storage technology still in use today.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latin typeface="+mn-lt"/>
              </a:rPr>
              <a:t>There are some benefits to tape storage in comparison to hard disk based storage that give reason to the continued development of the technology.  Some of those are for example: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latin typeface="+mn-lt"/>
              </a:rPr>
              <a:t>No power needed to preserve data (HDDs are similar in this regard but are rarely used as offline media due to portability reasons)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latin typeface="+mn-lt"/>
              </a:rPr>
              <a:t>Data density (more data can be fit within the same volume)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latin typeface="+mn-lt"/>
              </a:rPr>
              <a:t>Portability (tape cartridges can be easily transported – e.g. to secure locations geographically apart from the backed-up data center)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latin typeface="+mn-lt"/>
              </a:rPr>
              <a:t>Cost per stored Byte is lower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baseline="0" dirty="0">
              <a:latin typeface="+mn-lt"/>
            </a:endParaRPr>
          </a:p>
          <a:p>
            <a:r>
              <a:rPr lang="de-DE" sz="1000" b="0" baseline="0" dirty="0">
                <a:latin typeface="+mn-lt"/>
              </a:rPr>
              <a:t>Source: </a:t>
            </a:r>
            <a:r>
              <a:rPr lang="en-US" sz="1000" b="0" baseline="0" dirty="0">
                <a:latin typeface="+mn-lt"/>
              </a:rPr>
              <a:t>http://www.economist.com/blogs/babbage/2013/09/information-storage </a:t>
            </a:r>
          </a:p>
          <a:p>
            <a:r>
              <a:rPr lang="en-US" sz="1000" b="0" baseline="0" dirty="0">
                <a:latin typeface="+mn-lt"/>
              </a:rPr>
              <a:t>Image [1]: </a:t>
            </a:r>
            <a:r>
              <a:rPr lang="de-DE" sz="1000" b="0" dirty="0">
                <a:latin typeface="+mn-lt"/>
              </a:rPr>
              <a:t>http://cdn.static-economist.com/sites/default/files/imagecache/full-width/images/2013/09/blogs/babbage/20130928_stp504.jpg</a:t>
            </a:r>
          </a:p>
        </p:txBody>
      </p:sp>
    </p:spTree>
    <p:extLst>
      <p:ext uri="{BB962C8B-B14F-4D97-AF65-F5344CB8AC3E}">
        <p14:creationId xmlns:p14="http://schemas.microsoft.com/office/powerpoint/2010/main" val="143167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b="1" noProof="0" dirty="0">
                <a:latin typeface="+mn-lt"/>
              </a:rPr>
              <a:t>Hierarchical Storage Management</a:t>
            </a:r>
          </a:p>
          <a:p>
            <a:endParaRPr lang="en-GB" b="0" noProof="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baseline="0" noProof="0" dirty="0">
                <a:latin typeface="+mn-lt"/>
              </a:rPr>
              <a:t>Tape storage is located at the bottom of the hierarchical storage model.</a:t>
            </a:r>
            <a:endParaRPr lang="en-GB" noProof="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latin typeface="+mn-lt"/>
              </a:rPr>
              <a:t>Storage </a:t>
            </a:r>
            <a:r>
              <a:rPr lang="en-GB" baseline="0" noProof="0" dirty="0">
                <a:latin typeface="+mn-lt"/>
              </a:rPr>
              <a:t>is always a trade-off between cost, capacity, durability and performance. </a:t>
            </a:r>
            <a:r>
              <a:rPr lang="en-GB" b="0" baseline="0" noProof="0" dirty="0">
                <a:latin typeface="+mn-lt"/>
              </a:rPr>
              <a:t>The decision which technology to use is based on weighing those factors against each other.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noProof="0" dirty="0">
                <a:latin typeface="+mn-lt"/>
              </a:rPr>
              <a:t>Small, expensive, volatile and very fast memories like CPU registers and caches which range up to a couple of Mbytes on one side of the spectrum versus relatively cheap, and comparatively slow non-volatile HDDs and tape-based storage on the other side.</a:t>
            </a:r>
            <a:endParaRPr lang="en-GB" noProof="0" dirty="0">
              <a:latin typeface="+mn-lt"/>
            </a:endParaRPr>
          </a:p>
          <a:p>
            <a:endParaRPr lang="en-GB" noProof="0" dirty="0">
              <a:latin typeface="+mn-lt"/>
            </a:endParaRPr>
          </a:p>
          <a:p>
            <a:r>
              <a:rPr lang="en-GB" sz="1000" noProof="0" dirty="0">
                <a:latin typeface="+mn-lt"/>
              </a:rPr>
              <a:t>Source: https://en.wikipedia.org/wiki/Hierarchical_storage_management</a:t>
            </a:r>
          </a:p>
          <a:p>
            <a:r>
              <a:rPr lang="en-GB" sz="1000" noProof="0" dirty="0">
                <a:latin typeface="+mn-lt"/>
              </a:rPr>
              <a:t>Image [2]: https://upload.wikimedia.org/wikipedia/commons/thumb/0/0c/ComputerMemoryHierarchy.svg/2000px-ComputerMemoryHierarchy.svg.png</a:t>
            </a:r>
          </a:p>
          <a:p>
            <a:endParaRPr lang="en-GB" noProof="0" dirty="0">
              <a:latin typeface="+mn-lt"/>
            </a:endParaRPr>
          </a:p>
          <a:p>
            <a:endParaRPr lang="en-GB" noProof="0" dirty="0">
              <a:latin typeface="+mn-lt"/>
            </a:endParaRPr>
          </a:p>
        </p:txBody>
      </p:sp>
    </p:spTree>
    <p:extLst>
      <p:ext uri="{BB962C8B-B14F-4D97-AF65-F5344CB8AC3E}">
        <p14:creationId xmlns:p14="http://schemas.microsoft.com/office/powerpoint/2010/main" val="268349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en-GB" b="1" noProof="0" dirty="0"/>
              <a:t>Tape Storage</a:t>
            </a:r>
            <a:r>
              <a:rPr lang="en-GB" b="1" baseline="0" noProof="0" dirty="0"/>
              <a:t> – early history</a:t>
            </a:r>
            <a:endParaRPr lang="en-GB" b="1" noProof="0" dirty="0"/>
          </a:p>
          <a:p>
            <a:endParaRPr lang="en-GB" b="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baseline="0" noProof="0" dirty="0"/>
              <a:t>Previously used punched cards proved to be too unreliable for data storage and offered a very low data density.</a:t>
            </a:r>
            <a:br>
              <a:rPr lang="en-GB" b="0" baseline="0" noProof="0" dirty="0"/>
            </a:br>
            <a:r>
              <a:rPr lang="en-GB" b="0" baseline="0" noProof="0" dirty="0"/>
              <a:t>The very first commercial tape storage systems were introduced in the early 1950s. One system especially noteworthy is the UNISERVO since it was the mass storage system designed for the very first commercially available computer, the UNIVAC I. It stored data on heavy reels consisting of 1200ft long </a:t>
            </a:r>
            <a:r>
              <a:rPr lang="en-US" kern="1200" baseline="30000" dirty="0">
                <a:solidFill>
                  <a:schemeClr val="tx1"/>
                </a:solidFill>
                <a:effectLst/>
              </a:rPr>
              <a:t>1</a:t>
            </a:r>
            <a:r>
              <a:rPr lang="en-US" kern="1200" dirty="0">
                <a:solidFill>
                  <a:schemeClr val="tx1"/>
                </a:solidFill>
                <a:effectLst/>
              </a:rPr>
              <a:t>⁄</a:t>
            </a:r>
            <a:r>
              <a:rPr lang="en-US" kern="1200" baseline="-25000" dirty="0">
                <a:solidFill>
                  <a:schemeClr val="tx1"/>
                </a:solidFill>
                <a:effectLst/>
              </a:rPr>
              <a:t>2</a:t>
            </a:r>
            <a:r>
              <a:rPr lang="en-US" kern="1200" dirty="0">
                <a:solidFill>
                  <a:schemeClr val="tx1"/>
                </a:solidFill>
                <a:effectLst/>
              </a:rPr>
              <a:t>-inch-wide (13 mm) </a:t>
            </a:r>
            <a:r>
              <a:rPr lang="de-DE" kern="1200" dirty="0">
                <a:solidFill>
                  <a:schemeClr val="tx1"/>
                </a:solidFill>
                <a:effectLst/>
              </a:rPr>
              <a:t>nickel-</a:t>
            </a:r>
            <a:r>
              <a:rPr lang="de-DE" kern="1200" dirty="0" err="1">
                <a:solidFill>
                  <a:schemeClr val="tx1"/>
                </a:solidFill>
                <a:effectLst/>
              </a:rPr>
              <a:t>plated</a:t>
            </a:r>
            <a:r>
              <a:rPr lang="de-DE" kern="1200" dirty="0">
                <a:solidFill>
                  <a:schemeClr val="tx1"/>
                </a:solidFill>
                <a:effectLst/>
              </a:rPr>
              <a:t> </a:t>
            </a:r>
            <a:r>
              <a:rPr lang="de-DE" kern="1200" dirty="0" err="1">
                <a:solidFill>
                  <a:schemeClr val="tx1"/>
                </a:solidFill>
                <a:effectLst/>
              </a:rPr>
              <a:t>phosphor</a:t>
            </a:r>
            <a:r>
              <a:rPr lang="de-DE" kern="1200" dirty="0">
                <a:solidFill>
                  <a:schemeClr val="tx1"/>
                </a:solidFill>
                <a:effectLst/>
              </a:rPr>
              <a:t> </a:t>
            </a:r>
            <a:r>
              <a:rPr lang="de-DE" kern="1200" dirty="0" err="1">
                <a:solidFill>
                  <a:schemeClr val="tx1"/>
                </a:solidFill>
                <a:effectLst/>
              </a:rPr>
              <a:t>bronze</a:t>
            </a:r>
            <a:r>
              <a:rPr lang="de-DE" kern="1200" dirty="0">
                <a:solidFill>
                  <a:schemeClr val="tx1"/>
                </a:solidFill>
                <a:effectLst/>
              </a:rPr>
              <a:t> </a:t>
            </a:r>
            <a:r>
              <a:rPr lang="en-GB" b="0" baseline="0" noProof="0" dirty="0"/>
              <a:t>tape. The material used for the tape was called </a:t>
            </a:r>
            <a:r>
              <a:rPr lang="en-GB" b="0" baseline="0" noProof="0" dirty="0" err="1"/>
              <a:t>Vicalloy</a:t>
            </a:r>
            <a:r>
              <a:rPr lang="en-GB" b="0" baseline="0" noProof="0" dirty="0"/>
              <a:t> and enabled </a:t>
            </a:r>
            <a:r>
              <a:rPr lang="en-GB" noProof="0" dirty="0"/>
              <a:t>for a storage capacity of 224kB.</a:t>
            </a:r>
            <a:br>
              <a:rPr lang="en-GB" noProof="0" dirty="0"/>
            </a:br>
            <a:r>
              <a:rPr lang="en-GB" baseline="0" noProof="0" dirty="0"/>
              <a:t>A different early tape storage was the “7-Track” introduced by IBM for the </a:t>
            </a:r>
            <a:r>
              <a:rPr lang="en-US" dirty="0"/>
              <a:t>701 Data Processing System</a:t>
            </a:r>
            <a:r>
              <a:rPr lang="en-US" baseline="0" dirty="0"/>
              <a:t> which also used </a:t>
            </a:r>
            <a:r>
              <a:rPr lang="en-US" kern="1200" baseline="30000" dirty="0">
                <a:solidFill>
                  <a:schemeClr val="tx1"/>
                </a:solidFill>
                <a:effectLst/>
              </a:rPr>
              <a:t>1</a:t>
            </a:r>
            <a:r>
              <a:rPr lang="en-US" kern="1200" dirty="0">
                <a:solidFill>
                  <a:schemeClr val="tx1"/>
                </a:solidFill>
                <a:effectLst/>
              </a:rPr>
              <a:t>⁄</a:t>
            </a:r>
            <a:r>
              <a:rPr lang="en-US" kern="1200" baseline="-25000" dirty="0">
                <a:solidFill>
                  <a:schemeClr val="tx1"/>
                </a:solidFill>
                <a:effectLst/>
              </a:rPr>
              <a:t>2</a:t>
            </a:r>
            <a:r>
              <a:rPr lang="en-US" kern="1200" dirty="0">
                <a:solidFill>
                  <a:schemeClr val="tx1"/>
                </a:solidFill>
                <a:effectLst/>
              </a:rPr>
              <a:t>-inch-wide tape. This system used</a:t>
            </a:r>
            <a:r>
              <a:rPr lang="en-US" kern="1200" baseline="0" dirty="0">
                <a:solidFill>
                  <a:schemeClr val="tx1"/>
                </a:solidFill>
                <a:effectLst/>
              </a:rPr>
              <a:t> non-metallic tape which made handling of the reels much easier and enabled the drive to accelerate the tape to full speed in only 1/100</a:t>
            </a:r>
            <a:r>
              <a:rPr lang="en-US" kern="1200" baseline="30000" dirty="0">
                <a:solidFill>
                  <a:schemeClr val="tx1"/>
                </a:solidFill>
                <a:effectLst/>
              </a:rPr>
              <a:t>th</a:t>
            </a:r>
            <a:r>
              <a:rPr lang="en-US" kern="1200" baseline="0" dirty="0">
                <a:solidFill>
                  <a:schemeClr val="tx1"/>
                </a:solidFill>
                <a:effectLst/>
              </a:rPr>
              <a:t> of a second. It delivered a storage capacity of 2.3 </a:t>
            </a:r>
            <a:r>
              <a:rPr lang="en-US" kern="1200" baseline="0" dirty="0" err="1">
                <a:solidFill>
                  <a:schemeClr val="tx1"/>
                </a:solidFill>
                <a:effectLst/>
              </a:rPr>
              <a:t>MByte</a:t>
            </a:r>
            <a:r>
              <a:rPr lang="en-US" kern="1200" baseline="0" dirty="0">
                <a:solidFill>
                  <a:schemeClr val="tx1"/>
                </a:solidFill>
                <a:effectLst/>
              </a:rPr>
              <a:t> on a 1200ft reel. As can be seen on Image [3] one 726 drive was able to handle two reels simultaneously. This system was not available for purchase and could only be rented for 850 US$ per </a:t>
            </a:r>
            <a:r>
              <a:rPr lang="en-US" kern="1200" baseline="0">
                <a:solidFill>
                  <a:schemeClr val="tx1"/>
                </a:solidFill>
                <a:effectLst/>
              </a:rPr>
              <a:t>month.</a:t>
            </a:r>
            <a:endParaRPr lang="en-GB" sz="80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noProof="0" dirty="0"/>
              <a:t>Sources:	</a:t>
            </a:r>
            <a:r>
              <a:rPr lang="en-GB" sz="1000" b="0" baseline="0" noProof="0" dirty="0"/>
              <a:t>https://en.wikipedia.org/wiki/UNIVAC_I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0" kern="1200" baseline="0" noProof="0" dirty="0">
                <a:solidFill>
                  <a:schemeClr val="tx1"/>
                </a:solidFill>
                <a:effectLst/>
              </a:rPr>
              <a:t>	</a:t>
            </a:r>
            <a:r>
              <a:rPr lang="en-US" sz="1000" kern="1200" dirty="0">
                <a:solidFill>
                  <a:schemeClr val="tx1"/>
                </a:solidFill>
                <a:effectLst/>
              </a:rPr>
              <a:t>https://en.wikipedia.org/wiki/UNISERVO</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dirty="0"/>
              <a:t>	https://en.wikipedia.org/wiki/Tape_drive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kern="1200" dirty="0">
                <a:solidFill>
                  <a:schemeClr val="tx1"/>
                </a:solidFill>
                <a:effectLst/>
              </a:rPr>
              <a:t>	https://www-03.ibm.com/ibm/history/exhibits/701/701_1415bx26.html</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noProof="0" dirty="0"/>
              <a:t>Image [3]: </a:t>
            </a:r>
            <a:r>
              <a:rPr lang="de-DE" sz="1000" dirty="0"/>
              <a:t>https://www-03.ibm.com/ibm/history/exhibits/storage/images/coi63.jpg</a:t>
            </a:r>
          </a:p>
          <a:p>
            <a:endParaRPr lang="de-DE" sz="1100" dirty="0"/>
          </a:p>
        </p:txBody>
      </p:sp>
    </p:spTree>
    <p:extLst>
      <p:ext uri="{BB962C8B-B14F-4D97-AF65-F5344CB8AC3E}">
        <p14:creationId xmlns:p14="http://schemas.microsoft.com/office/powerpoint/2010/main" val="253424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en-GB" b="1" noProof="0" dirty="0"/>
              <a:t>Tape Storage – history continued</a:t>
            </a:r>
          </a:p>
          <a:p>
            <a:endParaRPr lang="en-GB" b="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baseline="0" noProof="0" dirty="0"/>
              <a:t>The Commodore </a:t>
            </a:r>
            <a:r>
              <a:rPr lang="en-GB" b="0" baseline="0" noProof="0" dirty="0" err="1"/>
              <a:t>Datasette</a:t>
            </a:r>
            <a:r>
              <a:rPr lang="en-GB" b="0" baseline="0" noProof="0" dirty="0"/>
              <a:t> is mentioned here due to its very popular use in the consumer market. Other tape systems before that were used in </a:t>
            </a:r>
            <a:r>
              <a:rPr lang="en-GB" b="0" baseline="0" noProof="0" dirty="0" err="1"/>
              <a:t>datacenter</a:t>
            </a:r>
            <a:r>
              <a:rPr lang="en-GB" b="0" baseline="0" noProof="0" dirty="0"/>
              <a:t> environments and not available to the private consumer market due to cost, size and high power requirements. Compared to the very first tape storage systems (UNISERVO and IBM 726) it had a similar data density but could store less data because of the usually shorter tape lengths.</a:t>
            </a:r>
            <a:br>
              <a:rPr lang="en-GB" b="0" baseline="0" noProof="0" dirty="0"/>
            </a:br>
            <a:r>
              <a:rPr lang="en-GB" noProof="0" dirty="0"/>
              <a:t>Since it</a:t>
            </a:r>
            <a:r>
              <a:rPr lang="en-GB" baseline="0" noProof="0" dirty="0"/>
              <a:t> stored data on widely available regular audio compact cassettes it was easily possible to listen to a data recording by playing it back on an audio tape deck – the “data-music” sounded much like the modulated signals generated by </a:t>
            </a:r>
            <a:r>
              <a:rPr lang="en-GB" baseline="0" noProof="0" dirty="0" err="1"/>
              <a:t>acousic</a:t>
            </a:r>
            <a:r>
              <a:rPr lang="en-GB" baseline="0" noProof="0" dirty="0"/>
              <a:t>-couplers or modems. Software called </a:t>
            </a:r>
            <a:r>
              <a:rPr lang="en-GB" baseline="0" noProof="0" dirty="0" err="1"/>
              <a:t>fastloaders</a:t>
            </a:r>
            <a:r>
              <a:rPr lang="en-GB" baseline="0" noProof="0" dirty="0"/>
              <a:t> or turbo-tape used more efficient encoding schemes to store more data and increased transfer rates to and from the tape without the need for hardware modifications.</a:t>
            </a:r>
            <a:br>
              <a:rPr lang="en-GB" baseline="0" noProof="0" dirty="0"/>
            </a:br>
            <a:r>
              <a:rPr lang="en-GB" baseline="0" noProof="0" dirty="0"/>
              <a:t>The Digital Data Storage (DDS) was also originally based on audio tape (Sony’s “Digital Audio Tape”).  The first versions had cartridges with 60 or 90 meters of 3.81mm wide tape. The later iterations DAT160 and DAT320 utilized 8mm wide tape.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noProof="0" dirty="0"/>
              <a:t>Sources:	</a:t>
            </a:r>
            <a:r>
              <a:rPr lang="de-DE" sz="1000" dirty="0"/>
              <a:t>https://en.wikipedia.org/wiki/Commodore_Datasette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dirty="0"/>
              <a:t>	https://en.wikipedia.org/wiki/Digital_Data_Storage</a:t>
            </a:r>
          </a:p>
          <a:p>
            <a:r>
              <a:rPr lang="en-GB" sz="1000" noProof="0" dirty="0"/>
              <a:t>Image [4]: https://en.wikipedia.org/wiki/Commodore_Datasette#/media/File:Commodore-Datassette.jpg</a:t>
            </a:r>
          </a:p>
          <a:p>
            <a:endParaRPr lang="en-GB" noProof="0" dirty="0"/>
          </a:p>
        </p:txBody>
      </p:sp>
    </p:spTree>
    <p:extLst>
      <p:ext uri="{BB962C8B-B14F-4D97-AF65-F5344CB8AC3E}">
        <p14:creationId xmlns:p14="http://schemas.microsoft.com/office/powerpoint/2010/main" val="165599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b="1" dirty="0"/>
              <a:t>Tape Storage – “</a:t>
            </a:r>
            <a:r>
              <a:rPr lang="en-GB" b="1" dirty="0" err="1"/>
              <a:t>Supertapes</a:t>
            </a:r>
            <a:r>
              <a:rPr lang="en-GB" b="1" dirty="0"/>
              <a:t>”</a:t>
            </a:r>
          </a:p>
          <a:p>
            <a:endParaRPr lang="en-GB" dirty="0"/>
          </a:p>
          <a:p>
            <a:r>
              <a:rPr lang="en-GB" dirty="0"/>
              <a:t>The continued need for increases in storage capacity lead to the development of so called </a:t>
            </a:r>
            <a:r>
              <a:rPr lang="en-GB" dirty="0" err="1"/>
              <a:t>Supertapes</a:t>
            </a:r>
            <a:r>
              <a:rPr lang="en-GB" dirty="0"/>
              <a:t> which aimed to compete with the popular DDS/DAT drives. The first open reel technologies such as UNISERVO and IBMs 72x were replaced by more compact and easier to handle tapes in cartridge- or cassette-based enclosures and became popular in the 1980s. The first tapes in cartridges were used by IBMs 7340 1-inch </a:t>
            </a:r>
            <a:r>
              <a:rPr lang="en-GB" dirty="0" err="1"/>
              <a:t>Hypertape</a:t>
            </a:r>
            <a:r>
              <a:rPr lang="en-GB" dirty="0"/>
              <a:t> drive which was introduced in 1961. Another notable format was Exabyte corporation’s Data8 which was based on Sony’s 8mm video tape cassettes.</a:t>
            </a:r>
          </a:p>
          <a:p>
            <a:r>
              <a:rPr lang="en-GB" dirty="0"/>
              <a:t>All of the early “</a:t>
            </a:r>
            <a:r>
              <a:rPr lang="en-GB" dirty="0" err="1"/>
              <a:t>Supertape</a:t>
            </a:r>
            <a:r>
              <a:rPr lang="en-GB" dirty="0"/>
              <a:t>”-formats such as (S)AIT and (S)DLT peaked at 800GB native capacity and are discontinued as of now. </a:t>
            </a:r>
          </a:p>
          <a:p>
            <a:endParaRPr lang="en-GB" dirty="0"/>
          </a:p>
          <a:p>
            <a:r>
              <a:rPr lang="en-GB" sz="1000" dirty="0"/>
              <a:t>Sources:	</a:t>
            </a:r>
            <a:r>
              <a:rPr lang="de-DE" sz="1000" dirty="0"/>
              <a:t>https://en.wikipedia.org/wiki/Advanced_Intelligent_Tape</a:t>
            </a:r>
          </a:p>
          <a:p>
            <a:r>
              <a:rPr lang="de-DE" sz="1000" dirty="0"/>
              <a:t>	https://en.wikipedia.org/wiki/Digital_Linear_Tape</a:t>
            </a:r>
          </a:p>
          <a:p>
            <a:r>
              <a:rPr lang="de-DE" sz="1000" dirty="0"/>
              <a:t>	https://en.wikipedia.org/wiki/Magnetic_tape_data_storage</a:t>
            </a:r>
          </a:p>
          <a:p>
            <a:r>
              <a:rPr lang="de-DE" sz="1000" dirty="0"/>
              <a:t>	</a:t>
            </a:r>
            <a:r>
              <a:rPr lang="en-US" sz="1000" dirty="0"/>
              <a:t>https://en.wikipedia.org/wiki/Linear_Tape-Open</a:t>
            </a:r>
          </a:p>
          <a:p>
            <a:endParaRPr lang="en-US" dirty="0"/>
          </a:p>
          <a:p>
            <a:endParaRPr lang="de-DE" dirty="0"/>
          </a:p>
        </p:txBody>
      </p:sp>
    </p:spTree>
    <p:extLst>
      <p:ext uri="{BB962C8B-B14F-4D97-AF65-F5344CB8AC3E}">
        <p14:creationId xmlns:p14="http://schemas.microsoft.com/office/powerpoint/2010/main" val="110516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1" noProof="0" dirty="0"/>
              <a:t>The advent of LTO</a:t>
            </a:r>
          </a:p>
          <a:p>
            <a:endParaRPr lang="en-US" noProof="0" dirty="0"/>
          </a:p>
          <a:p>
            <a:r>
              <a:rPr lang="en-US" noProof="0" dirty="0"/>
              <a:t>The</a:t>
            </a:r>
            <a:r>
              <a:rPr lang="en-US" baseline="0" noProof="0" dirty="0"/>
              <a:t> companies HP, IBM and Quantum founded the LTO consortium in the late 1990s to develop an open standard for tape storage. Other technologies and formats available at the time were proprietary to their</a:t>
            </a:r>
            <a:r>
              <a:rPr lang="en-US" noProof="0" dirty="0"/>
              <a:t> respective companies</a:t>
            </a:r>
            <a:r>
              <a:rPr lang="en-US" baseline="0" noProof="0" dirty="0"/>
              <a:t>.</a:t>
            </a:r>
          </a:p>
          <a:p>
            <a:r>
              <a:rPr lang="en-US" noProof="0" dirty="0"/>
              <a:t>The chart</a:t>
            </a:r>
            <a:r>
              <a:rPr lang="en-US" baseline="0" noProof="0" dirty="0"/>
              <a:t> illustrates the exponential growth in native (uncompressed) storage capacity starting from 100GB per cartridge beginning with the first-generation (LTO-1) up to 6000GB on the current LTO-7 drives which were released in December 2015.</a:t>
            </a:r>
          </a:p>
          <a:p>
            <a:r>
              <a:rPr lang="en-US" noProof="0" dirty="0"/>
              <a:t>LTO density calculation:</a:t>
            </a:r>
            <a:r>
              <a:rPr lang="en-US" baseline="0" noProof="0" dirty="0"/>
              <a:t> 	960m tape length = 37795.3 in</a:t>
            </a:r>
          </a:p>
          <a:p>
            <a:r>
              <a:rPr lang="en-US" noProof="0" dirty="0"/>
              <a:t>		6 TB (capacity for LTO7) = 48 </a:t>
            </a:r>
            <a:r>
              <a:rPr lang="en-US" noProof="0" dirty="0" err="1"/>
              <a:t>Tbit</a:t>
            </a:r>
            <a:endParaRPr lang="en-US" noProof="0" dirty="0"/>
          </a:p>
          <a:p>
            <a:r>
              <a:rPr lang="en-US" noProof="0" dirty="0"/>
              <a:t>		48Tbit</a:t>
            </a:r>
            <a:r>
              <a:rPr lang="en-US" baseline="0" noProof="0" dirty="0"/>
              <a:t> = 49152 </a:t>
            </a:r>
            <a:r>
              <a:rPr lang="en-US" baseline="0" noProof="0" dirty="0" err="1"/>
              <a:t>Gbit</a:t>
            </a:r>
            <a:r>
              <a:rPr lang="en-US" baseline="0" noProof="0" dirty="0"/>
              <a:t> = 50331648 Mbit</a:t>
            </a:r>
          </a:p>
          <a:p>
            <a:r>
              <a:rPr lang="en-US" baseline="0" noProof="0" dirty="0"/>
              <a:t>		50331648 Mbit/37795.3 in ≈ 1330 Mbit/inch</a:t>
            </a:r>
          </a:p>
          <a:p>
            <a:endParaRPr lang="en-US" baseline="0" noProof="0" dirty="0"/>
          </a:p>
          <a:p>
            <a:r>
              <a:rPr lang="en-US" sz="1000" dirty="0"/>
              <a:t>Source: https://en.wikipedia.org/wiki/Linear_Tape-Open</a:t>
            </a:r>
          </a:p>
          <a:p>
            <a:r>
              <a:rPr lang="en-US" sz="1000" dirty="0"/>
              <a:t>Image [5]: https://en.wikipedia.org/wiki/Linear_Tape-Open#/media/File:Supertape_data_storage_capacities.svg</a:t>
            </a:r>
          </a:p>
          <a:p>
            <a:endParaRPr lang="de-DE" dirty="0"/>
          </a:p>
        </p:txBody>
      </p:sp>
    </p:spTree>
    <p:extLst>
      <p:ext uri="{BB962C8B-B14F-4D97-AF65-F5344CB8AC3E}">
        <p14:creationId xmlns:p14="http://schemas.microsoft.com/office/powerpoint/2010/main" val="265324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1" noProof="0" dirty="0"/>
              <a:t>LTO generations</a:t>
            </a:r>
          </a:p>
          <a:p>
            <a:endParaRPr lang="en-US" noProof="0" dirty="0"/>
          </a:p>
          <a:p>
            <a:r>
              <a:rPr lang="en-US" noProof="0" dirty="0"/>
              <a:t>The table shows how LTO progressed through</a:t>
            </a:r>
            <a:r>
              <a:rPr lang="en-US" baseline="0" noProof="0" dirty="0"/>
              <a:t>out its generations. It was possible to achieve a </a:t>
            </a:r>
            <a:r>
              <a:rPr lang="en-US" noProof="0" dirty="0"/>
              <a:t>60-fold capacity increase and a 15-fold speedup</a:t>
            </a:r>
            <a:r>
              <a:rPr lang="en-US" baseline="0" noProof="0" dirty="0"/>
              <a:t> in the 15 years since the first LTO-1 drives were available. Other important steps were the introduction of WORM and encryption capabilities as well as the possibility for partitioning of the tape starting with LTO-5.</a:t>
            </a:r>
          </a:p>
          <a:p>
            <a:r>
              <a:rPr lang="en-US" baseline="0" noProof="0" dirty="0"/>
              <a:t>The goals for the future capacities are already set for LTO-8 through LTO-10. Since the development of every new generation until now took about 2-3 years we can expect the introduction of the next LTO standards probably around 2018 (LTO-8), 2021 (LTO-9) and the mid-2020s for LTO-10.</a:t>
            </a:r>
          </a:p>
          <a:p>
            <a:r>
              <a:rPr lang="en-US" baseline="0" noProof="0" dirty="0"/>
              <a:t>For easier recognition, every generation uses different typical colors for the cartridges, although they are not standardized.</a:t>
            </a:r>
            <a:endParaRPr lang="en-US" noProof="0" dirty="0"/>
          </a:p>
          <a:p>
            <a:endParaRPr lang="en-US" noProof="0" dirty="0"/>
          </a:p>
          <a:p>
            <a:r>
              <a:rPr lang="en-US" sz="1000" noProof="0" dirty="0"/>
              <a:t>Source:	https://en.wikipedia.org/wiki/Linear_Tape-Open</a:t>
            </a:r>
          </a:p>
          <a:p>
            <a:endParaRPr lang="en-US" noProof="0" dirty="0"/>
          </a:p>
        </p:txBody>
      </p:sp>
    </p:spTree>
    <p:extLst>
      <p:ext uri="{BB962C8B-B14F-4D97-AF65-F5344CB8AC3E}">
        <p14:creationId xmlns:p14="http://schemas.microsoft.com/office/powerpoint/2010/main" val="345412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EL-Folie (Hauptgebäude)">
    <p:spTree>
      <p:nvGrpSpPr>
        <p:cNvPr id="1" name=""/>
        <p:cNvGrpSpPr/>
        <p:nvPr/>
      </p:nvGrpSpPr>
      <p:grpSpPr>
        <a:xfrm>
          <a:off x="0" y="0"/>
          <a:ext cx="0" cy="0"/>
          <a:chOff x="0" y="0"/>
          <a:chExt cx="0" cy="0"/>
        </a:xfrm>
      </p:grpSpPr>
      <p:sp>
        <p:nvSpPr>
          <p:cNvPr id="3" name="Rechteck 2"/>
          <p:cNvSpPr/>
          <p:nvPr userDrawn="1"/>
        </p:nvSpPr>
        <p:spPr>
          <a:xfrm>
            <a:off x="4572000" y="1857375"/>
            <a:ext cx="4572000" cy="142875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Titel 1"/>
          <p:cNvSpPr txBox="1">
            <a:spLocks/>
          </p:cNvSpPr>
          <p:nvPr userDrawn="1"/>
        </p:nvSpPr>
        <p:spPr>
          <a:xfrm>
            <a:off x="4500563" y="1714500"/>
            <a:ext cx="4500562" cy="1714500"/>
          </a:xfrm>
          <a:prstGeom prst="rect">
            <a:avLst/>
          </a:prstGeom>
        </p:spPr>
        <p:txBody>
          <a:bodyPr anchor="ctr"/>
          <a:lstStyle>
            <a:lvl1pPr algn="ctr">
              <a:lnSpc>
                <a:spcPts val="4800"/>
              </a:lnSpc>
              <a:defRPr sz="3800" b="1">
                <a:solidFill>
                  <a:srgbClr val="E2001A"/>
                </a:solidFill>
              </a:defRPr>
            </a:lvl1pPr>
          </a:lstStyle>
          <a:p>
            <a:pPr fontAlgn="auto">
              <a:spcAft>
                <a:spcPts val="0"/>
              </a:spcAft>
              <a:defRPr/>
            </a:pPr>
            <a:r>
              <a:rPr lang="en-US" sz="3200" dirty="0">
                <a:solidFill>
                  <a:srgbClr val="888888"/>
                </a:solidFill>
                <a:latin typeface="+mj-lt"/>
                <a:ea typeface="+mj-ea"/>
                <a:cs typeface="+mj-cs"/>
              </a:rPr>
              <a:t>Tape Storage:</a:t>
            </a:r>
            <a:br>
              <a:rPr lang="en-US" sz="3200" dirty="0">
                <a:solidFill>
                  <a:srgbClr val="888888"/>
                </a:solidFill>
                <a:latin typeface="+mj-lt"/>
                <a:ea typeface="+mj-ea"/>
                <a:cs typeface="+mj-cs"/>
              </a:rPr>
            </a:br>
            <a:r>
              <a:rPr lang="en-US" sz="3200" dirty="0">
                <a:solidFill>
                  <a:srgbClr val="888888"/>
                </a:solidFill>
                <a:latin typeface="+mj-lt"/>
                <a:ea typeface="+mj-ea"/>
                <a:cs typeface="+mj-cs"/>
              </a:rPr>
              <a:t>LTO and LTFS</a:t>
            </a:r>
            <a:endParaRPr lang="de-DE" sz="3200" dirty="0">
              <a:solidFill>
                <a:srgbClr val="888888"/>
              </a:solidFill>
              <a:latin typeface="+mj-lt"/>
              <a:ea typeface="+mj-ea"/>
              <a:cs typeface="+mj-cs"/>
            </a:endParaRPr>
          </a:p>
        </p:txBody>
      </p:sp>
      <p:sp>
        <p:nvSpPr>
          <p:cNvPr id="5" name="Fußzeilenplatzhalter 4"/>
          <p:cNvSpPr txBox="1">
            <a:spLocks/>
          </p:cNvSpPr>
          <p:nvPr userDrawn="1"/>
        </p:nvSpPr>
        <p:spPr>
          <a:xfrm>
            <a:off x="571500" y="6408738"/>
            <a:ext cx="8207375"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r>
              <a:rPr lang="de-DE" sz="1400" dirty="0"/>
              <a:t>Milosz Muras</a:t>
            </a:r>
          </a:p>
          <a:p>
            <a:pPr marL="0" marR="0" indent="0" algn="l" defTabSz="914400" rtl="0" eaLnBrk="1" fontAlgn="auto" latinLnBrk="0" hangingPunct="1">
              <a:lnSpc>
                <a:spcPct val="100000"/>
              </a:lnSpc>
              <a:spcBef>
                <a:spcPts val="0"/>
              </a:spcBef>
              <a:spcAft>
                <a:spcPts val="0"/>
              </a:spcAft>
              <a:buClrTx/>
              <a:buSzTx/>
              <a:buFontTx/>
              <a:buNone/>
              <a:tabLst/>
              <a:defRPr/>
            </a:pPr>
            <a:r>
              <a:rPr lang="de-DE" sz="1050" b="1" dirty="0"/>
              <a:t>Seminar Storage </a:t>
            </a:r>
            <a:r>
              <a:rPr lang="de-DE" sz="1050" b="1" dirty="0" err="1"/>
              <a:t>and</a:t>
            </a:r>
            <a:r>
              <a:rPr lang="de-DE" sz="1050" b="1" dirty="0"/>
              <a:t> Filesystems / Speicher- und Dateisysteme</a:t>
            </a:r>
          </a:p>
        </p:txBody>
      </p:sp>
    </p:spTree>
    <p:extLst>
      <p:ext uri="{BB962C8B-B14F-4D97-AF65-F5344CB8AC3E}">
        <p14:creationId xmlns:p14="http://schemas.microsoft.com/office/powerpoint/2010/main" val="360041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STANDARD-Folie">
    <p:spTree>
      <p:nvGrpSpPr>
        <p:cNvPr id="1" name=""/>
        <p:cNvGrpSpPr/>
        <p:nvPr/>
      </p:nvGrpSpPr>
      <p:grpSpPr>
        <a:xfrm>
          <a:off x="0" y="0"/>
          <a:ext cx="0" cy="0"/>
          <a:chOff x="0" y="0"/>
          <a:chExt cx="0" cy="0"/>
        </a:xfrm>
      </p:grpSpPr>
      <p:sp>
        <p:nvSpPr>
          <p:cNvPr id="4" name="Fußzeilenplatzhalter 4"/>
          <p:cNvSpPr txBox="1">
            <a:spLocks/>
          </p:cNvSpPr>
          <p:nvPr userDrawn="1"/>
        </p:nvSpPr>
        <p:spPr>
          <a:xfrm>
            <a:off x="4391025" y="6408738"/>
            <a:ext cx="3324225"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r>
              <a:rPr lang="de-DE" sz="1400" dirty="0"/>
              <a:t>Milosz Muras</a:t>
            </a:r>
            <a:endParaRPr lang="de-DE" sz="9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50" b="1" dirty="0"/>
              <a:t>Seminar Storage </a:t>
            </a:r>
            <a:r>
              <a:rPr lang="de-DE" sz="1050" b="1" dirty="0" err="1"/>
              <a:t>and</a:t>
            </a:r>
            <a:r>
              <a:rPr lang="de-DE" sz="1050" b="1" dirty="0"/>
              <a:t> Filesystems</a:t>
            </a:r>
          </a:p>
        </p:txBody>
      </p:sp>
      <p:cxnSp>
        <p:nvCxnSpPr>
          <p:cNvPr id="5" name="Gerade Verbindung 11"/>
          <p:cNvCxnSpPr/>
          <p:nvPr userDrawn="1"/>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Gerade Verbindung 12"/>
          <p:cNvCxnSpPr/>
          <p:nvPr userDrawn="1"/>
        </p:nvCxnSpPr>
        <p:spPr>
          <a:xfrm rot="5400000">
            <a:off x="4087019" y="6587331"/>
            <a:ext cx="5397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96000" y="2340000"/>
            <a:ext cx="8352000" cy="3672000"/>
          </a:xfrm>
        </p:spPr>
        <p:txBody>
          <a:bodyPr/>
          <a:lstStyle>
            <a:lvl1pPr>
              <a:lnSpc>
                <a:spcPts val="2600"/>
              </a:lnSpc>
              <a:spcBef>
                <a:spcPts val="600"/>
              </a:spcBef>
              <a:buNone/>
              <a:defRPr sz="2000" b="0"/>
            </a:lvl1pPr>
            <a:lvl2pPr marL="180975" indent="-180975">
              <a:lnSpc>
                <a:spcPts val="2600"/>
              </a:lnSpc>
              <a:spcBef>
                <a:spcPts val="600"/>
              </a:spcBef>
              <a:buSzPct val="85000"/>
              <a:buFontTx/>
              <a:buBlip>
                <a:blip r:embed="rId2"/>
              </a:buBlip>
              <a:defRPr sz="1800"/>
            </a:lvl2pPr>
            <a:lvl3pPr marL="361950" indent="-180975">
              <a:lnSpc>
                <a:spcPts val="2200"/>
              </a:lnSpc>
              <a:spcBef>
                <a:spcPts val="600"/>
              </a:spcBef>
              <a:buFontTx/>
              <a:buBlip>
                <a:blip r:embed="rId3"/>
              </a:buBlip>
              <a:tabLst/>
              <a:defRPr sz="1600"/>
            </a:lvl3pPr>
            <a:lvl4pPr marL="542925" indent="-180975">
              <a:lnSpc>
                <a:spcPts val="2000"/>
              </a:lnSpc>
              <a:spcBef>
                <a:spcPts val="600"/>
              </a:spcBef>
              <a:buFontTx/>
              <a:buBlip>
                <a:blip r:embed="rId3"/>
              </a:buBlip>
              <a:defRPr sz="1400"/>
            </a:lvl4pPr>
            <a:lvl5pPr marL="714375" indent="-171450">
              <a:lnSpc>
                <a:spcPts val="1700"/>
              </a:lnSpc>
              <a:spcBef>
                <a:spcPts val="600"/>
              </a:spcBef>
              <a:buFontTx/>
              <a:buBlip>
                <a:blip r:embed="rId3"/>
              </a:buBlip>
              <a:defRPr sz="1200"/>
            </a:lvl5p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7" name="Datumsplatzhalter 3"/>
          <p:cNvSpPr>
            <a:spLocks noGrp="1"/>
          </p:cNvSpPr>
          <p:nvPr>
            <p:ph type="dt" sz="half" idx="10"/>
          </p:nvPr>
        </p:nvSpPr>
        <p:spPr>
          <a:xfrm>
            <a:off x="7883525" y="6588125"/>
            <a:ext cx="1133475" cy="214313"/>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mn-lt"/>
              </a:defRPr>
            </a:lvl1pPr>
          </a:lstStyle>
          <a:p>
            <a:pPr>
              <a:defRPr/>
            </a:pPr>
            <a:r>
              <a:rPr lang="de-DE" dirty="0"/>
              <a:t>06.07.2016</a:t>
            </a:r>
          </a:p>
        </p:txBody>
      </p:sp>
      <p:sp>
        <p:nvSpPr>
          <p:cNvPr id="8" name="Fußzeilenplatzhalter 4"/>
          <p:cNvSpPr>
            <a:spLocks noGrp="1"/>
          </p:cNvSpPr>
          <p:nvPr>
            <p:ph type="ftr" sz="quarter" idx="11"/>
          </p:nvPr>
        </p:nvSpPr>
        <p:spPr>
          <a:xfrm>
            <a:off x="576263" y="6408738"/>
            <a:ext cx="3567112" cy="395287"/>
          </a:xfrm>
          <a:prstGeom prst="rect">
            <a:avLst/>
          </a:prstGeom>
        </p:spPr>
        <p:txBody>
          <a:bodyPr vert="horz" lIns="91440" tIns="45720" rIns="91440" bIns="45720" rtlCol="0" anchor="ctr"/>
          <a:lstStyle>
            <a:lvl1pPr algn="l" fontAlgn="auto">
              <a:spcBef>
                <a:spcPts val="0"/>
              </a:spcBef>
              <a:spcAft>
                <a:spcPts val="0"/>
              </a:spcAft>
              <a:defRPr sz="1400" b="1" baseline="0">
                <a:solidFill>
                  <a:schemeClr val="bg1"/>
                </a:solidFill>
                <a:latin typeface="Calibri" pitchFamily="34" charset="0"/>
              </a:defRPr>
            </a:lvl1pPr>
          </a:lstStyle>
          <a:p>
            <a:pPr>
              <a:defRPr/>
            </a:pPr>
            <a:r>
              <a:rPr lang="de-DE" dirty="0"/>
              <a:t>Tape Storage</a:t>
            </a:r>
          </a:p>
          <a:p>
            <a:pPr>
              <a:defRPr/>
            </a:pPr>
            <a:r>
              <a:rPr lang="en-US" sz="1050" dirty="0"/>
              <a:t>LTO and LTFS</a:t>
            </a:r>
            <a:endParaRPr lang="de-DE" sz="1050" dirty="0"/>
          </a:p>
        </p:txBody>
      </p:sp>
      <p:sp>
        <p:nvSpPr>
          <p:cNvPr id="9" name="Foliennummernplatzhalter 5"/>
          <p:cNvSpPr>
            <a:spLocks noGrp="1"/>
          </p:cNvSpPr>
          <p:nvPr>
            <p:ph type="sldNum" sz="quarter" idx="12"/>
          </p:nvPr>
        </p:nvSpPr>
        <p:spPr>
          <a:xfrm>
            <a:off x="7883524" y="6381328"/>
            <a:ext cx="1224980" cy="2159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Calibri" panose="020F0502020204030204" pitchFamily="34" charset="0"/>
              </a:defRPr>
            </a:lvl1pPr>
          </a:lstStyle>
          <a:p>
            <a:r>
              <a:rPr lang="de-DE" altLang="de-DE" dirty="0"/>
              <a:t>Page </a:t>
            </a:r>
            <a:fld id="{56EFD0A3-DAFF-4078-A391-4B986DA461F9}" type="slidenum">
              <a:rPr lang="de-DE" altLang="de-DE" smtClean="0"/>
              <a:pPr/>
              <a:t>‹Nr.›</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122734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1.Vergleichsfolie">
    <p:spTree>
      <p:nvGrpSpPr>
        <p:cNvPr id="1" name=""/>
        <p:cNvGrpSpPr/>
        <p:nvPr/>
      </p:nvGrpSpPr>
      <p:grpSpPr>
        <a:xfrm>
          <a:off x="0" y="0"/>
          <a:ext cx="0" cy="0"/>
          <a:chOff x="0" y="0"/>
          <a:chExt cx="0" cy="0"/>
        </a:xfrm>
      </p:grpSpPr>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396000" y="2268000"/>
            <a:ext cx="4040188"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4" name="Inhaltsplatzhalter 3"/>
          <p:cNvSpPr>
            <a:spLocks noGrp="1"/>
          </p:cNvSpPr>
          <p:nvPr>
            <p:ph sz="half" idx="2"/>
          </p:nvPr>
        </p:nvSpPr>
        <p:spPr>
          <a:xfrm>
            <a:off x="396000" y="3000372"/>
            <a:ext cx="4040188" cy="2988000"/>
          </a:xfrm>
          <a:solidFill>
            <a:srgbClr val="DCDCDC"/>
          </a:solidFill>
        </p:spPr>
        <p:txBody>
          <a:bodyPr/>
          <a:lstStyle>
            <a:lvl1pPr algn="l">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Textplatzhalter 4"/>
          <p:cNvSpPr>
            <a:spLocks noGrp="1"/>
          </p:cNvSpPr>
          <p:nvPr>
            <p:ph type="body" sz="quarter" idx="3"/>
          </p:nvPr>
        </p:nvSpPr>
        <p:spPr>
          <a:xfrm>
            <a:off x="4645025" y="2268000"/>
            <a:ext cx="4041775"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6" name="Inhaltsplatzhalter 5"/>
          <p:cNvSpPr>
            <a:spLocks noGrp="1"/>
          </p:cNvSpPr>
          <p:nvPr>
            <p:ph sz="quarter" idx="4"/>
          </p:nvPr>
        </p:nvSpPr>
        <p:spPr>
          <a:xfrm>
            <a:off x="4645025" y="3000372"/>
            <a:ext cx="4041775" cy="2988000"/>
          </a:xfrm>
          <a:solidFill>
            <a:srgbClr val="DCDCDC"/>
          </a:solidFill>
        </p:spPr>
        <p:txBody>
          <a:bodyPr/>
          <a:lstStyle>
            <a:lvl1pPr>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3" name="Fußzeilenplatzhalter 4"/>
          <p:cNvSpPr txBox="1">
            <a:spLocks/>
          </p:cNvSpPr>
          <p:nvPr userDrawn="1"/>
        </p:nvSpPr>
        <p:spPr>
          <a:xfrm>
            <a:off x="4391025" y="6408738"/>
            <a:ext cx="3324225"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r>
              <a:rPr lang="de-DE" sz="1400" dirty="0"/>
              <a:t>Milosz Muras</a:t>
            </a:r>
            <a:endParaRPr lang="de-DE" sz="9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50" b="1" dirty="0"/>
              <a:t>Seminar Storage </a:t>
            </a:r>
            <a:r>
              <a:rPr lang="de-DE" sz="1050" b="1" dirty="0" err="1"/>
              <a:t>and</a:t>
            </a:r>
            <a:r>
              <a:rPr lang="de-DE" sz="1050" b="1" dirty="0"/>
              <a:t> Filesystems</a:t>
            </a:r>
          </a:p>
        </p:txBody>
      </p:sp>
      <p:cxnSp>
        <p:nvCxnSpPr>
          <p:cNvPr id="14" name="Gerade Verbindung 11"/>
          <p:cNvCxnSpPr/>
          <p:nvPr userDrawn="1"/>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12"/>
          <p:cNvCxnSpPr/>
          <p:nvPr userDrawn="1"/>
        </p:nvCxnSpPr>
        <p:spPr>
          <a:xfrm rot="5400000">
            <a:off x="4087019" y="6587331"/>
            <a:ext cx="5397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atumsplatzhalter 3"/>
          <p:cNvSpPr>
            <a:spLocks noGrp="1"/>
          </p:cNvSpPr>
          <p:nvPr>
            <p:ph type="dt" sz="half" idx="10"/>
          </p:nvPr>
        </p:nvSpPr>
        <p:spPr>
          <a:xfrm>
            <a:off x="7883525" y="6588125"/>
            <a:ext cx="1133475" cy="214313"/>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mn-lt"/>
              </a:defRPr>
            </a:lvl1pPr>
          </a:lstStyle>
          <a:p>
            <a:pPr>
              <a:defRPr/>
            </a:pPr>
            <a:r>
              <a:rPr lang="de-DE" dirty="0"/>
              <a:t>06.07.2016</a:t>
            </a:r>
          </a:p>
        </p:txBody>
      </p:sp>
      <p:sp>
        <p:nvSpPr>
          <p:cNvPr id="17" name="Fußzeilenplatzhalter 4"/>
          <p:cNvSpPr>
            <a:spLocks noGrp="1"/>
          </p:cNvSpPr>
          <p:nvPr>
            <p:ph type="ftr" sz="quarter" idx="11"/>
          </p:nvPr>
        </p:nvSpPr>
        <p:spPr>
          <a:xfrm>
            <a:off x="576263" y="6408738"/>
            <a:ext cx="3567112" cy="395287"/>
          </a:xfrm>
          <a:prstGeom prst="rect">
            <a:avLst/>
          </a:prstGeom>
        </p:spPr>
        <p:txBody>
          <a:bodyPr vert="horz" lIns="91440" tIns="45720" rIns="91440" bIns="45720" rtlCol="0" anchor="ctr"/>
          <a:lstStyle>
            <a:lvl1pPr algn="l" fontAlgn="auto">
              <a:spcBef>
                <a:spcPts val="0"/>
              </a:spcBef>
              <a:spcAft>
                <a:spcPts val="0"/>
              </a:spcAft>
              <a:defRPr sz="1400" b="1" baseline="0">
                <a:solidFill>
                  <a:schemeClr val="bg1"/>
                </a:solidFill>
                <a:latin typeface="Calibri" pitchFamily="34" charset="0"/>
              </a:defRPr>
            </a:lvl1pPr>
          </a:lstStyle>
          <a:p>
            <a:pPr>
              <a:defRPr/>
            </a:pPr>
            <a:r>
              <a:rPr lang="de-DE" dirty="0"/>
              <a:t>Tape Storage</a:t>
            </a:r>
          </a:p>
          <a:p>
            <a:pPr>
              <a:defRPr/>
            </a:pPr>
            <a:r>
              <a:rPr lang="en-US" sz="1050" dirty="0"/>
              <a:t>LTO and LTFS</a:t>
            </a:r>
            <a:endParaRPr lang="de-DE" sz="1050" dirty="0"/>
          </a:p>
        </p:txBody>
      </p:sp>
      <p:sp>
        <p:nvSpPr>
          <p:cNvPr id="18" name="Foliennummernplatzhalter 5"/>
          <p:cNvSpPr>
            <a:spLocks noGrp="1"/>
          </p:cNvSpPr>
          <p:nvPr>
            <p:ph type="sldNum" sz="quarter" idx="12"/>
          </p:nvPr>
        </p:nvSpPr>
        <p:spPr>
          <a:xfrm>
            <a:off x="7883524" y="6381328"/>
            <a:ext cx="1224980" cy="2159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Calibri" panose="020F0502020204030204" pitchFamily="34" charset="0"/>
              </a:defRPr>
            </a:lvl1pPr>
          </a:lstStyle>
          <a:p>
            <a:r>
              <a:rPr lang="de-DE" altLang="de-DE" dirty="0"/>
              <a:t>Page </a:t>
            </a:r>
            <a:fld id="{56EFD0A3-DAFF-4078-A391-4B986DA461F9}" type="slidenum">
              <a:rPr lang="de-DE" altLang="de-DE" smtClean="0"/>
              <a:pPr/>
              <a:t>‹Nr.›</a:t>
            </a:fld>
            <a:r>
              <a:rPr lang="de-DE" altLang="de-DE" dirty="0"/>
              <a:t> </a:t>
            </a:r>
            <a:r>
              <a:rPr lang="de-DE" altLang="de-DE" dirty="0" err="1"/>
              <a:t>of</a:t>
            </a:r>
            <a:r>
              <a:rPr lang="de-DE" altLang="de-DE" dirty="0"/>
              <a:t> 19</a:t>
            </a:r>
          </a:p>
        </p:txBody>
      </p:sp>
    </p:spTree>
    <p:extLst>
      <p:ext uri="{BB962C8B-B14F-4D97-AF65-F5344CB8AC3E}">
        <p14:creationId xmlns:p14="http://schemas.microsoft.com/office/powerpoint/2010/main" val="2279431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557213" y="6372225"/>
            <a:ext cx="8586787" cy="485775"/>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27" name="Titelplatzhalter 1"/>
          <p:cNvSpPr>
            <a:spLocks noGrp="1"/>
          </p:cNvSpPr>
          <p:nvPr>
            <p:ph type="title"/>
          </p:nvPr>
        </p:nvSpPr>
        <p:spPr bwMode="auto">
          <a:xfrm>
            <a:off x="395288" y="1619250"/>
            <a:ext cx="8353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noProof="0" dirty="0" err="1"/>
              <a:t>Titelmasterformat</a:t>
            </a:r>
            <a:r>
              <a:rPr lang="en-US" altLang="de-DE" noProof="0" dirty="0"/>
              <a:t> </a:t>
            </a:r>
            <a:r>
              <a:rPr lang="en-US" altLang="de-DE" noProof="0" dirty="0" err="1"/>
              <a:t>durch</a:t>
            </a:r>
            <a:r>
              <a:rPr lang="en-US" altLang="de-DE" noProof="0" dirty="0"/>
              <a:t> </a:t>
            </a:r>
            <a:r>
              <a:rPr lang="en-US" altLang="de-DE" noProof="0" dirty="0" err="1"/>
              <a:t>Klicken</a:t>
            </a:r>
            <a:r>
              <a:rPr lang="en-US" altLang="de-DE" noProof="0" dirty="0"/>
              <a:t> </a:t>
            </a:r>
            <a:r>
              <a:rPr lang="en-US" altLang="de-DE" noProof="0" dirty="0" err="1"/>
              <a:t>bearbeiten</a:t>
            </a:r>
            <a:endParaRPr lang="en-US" altLang="de-DE" noProof="0" dirty="0"/>
          </a:p>
        </p:txBody>
      </p:sp>
      <p:sp>
        <p:nvSpPr>
          <p:cNvPr id="1028" name="Textplatzhalter 2"/>
          <p:cNvSpPr>
            <a:spLocks noGrp="1"/>
          </p:cNvSpPr>
          <p:nvPr>
            <p:ph type="body" idx="1"/>
          </p:nvPr>
        </p:nvSpPr>
        <p:spPr bwMode="auto">
          <a:xfrm>
            <a:off x="395288" y="2339975"/>
            <a:ext cx="83534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noProof="0" dirty="0" err="1"/>
              <a:t>Textmasterformate</a:t>
            </a:r>
            <a:r>
              <a:rPr lang="en-US" altLang="de-DE" noProof="0" dirty="0"/>
              <a:t> </a:t>
            </a:r>
            <a:r>
              <a:rPr lang="en-US" altLang="de-DE" noProof="0" dirty="0" err="1"/>
              <a:t>durch</a:t>
            </a:r>
            <a:r>
              <a:rPr lang="en-US" altLang="de-DE" noProof="0" dirty="0"/>
              <a:t> </a:t>
            </a:r>
            <a:r>
              <a:rPr lang="en-US" altLang="de-DE" noProof="0" dirty="0" err="1"/>
              <a:t>Klicken</a:t>
            </a:r>
            <a:r>
              <a:rPr lang="en-US" altLang="de-DE" noProof="0" dirty="0"/>
              <a:t> </a:t>
            </a:r>
            <a:r>
              <a:rPr lang="en-US" altLang="de-DE" noProof="0" dirty="0" err="1"/>
              <a:t>bearbeiten</a:t>
            </a:r>
            <a:endParaRPr lang="en-US" altLang="de-DE" noProof="0" dirty="0"/>
          </a:p>
          <a:p>
            <a:pPr lvl="1"/>
            <a:r>
              <a:rPr lang="en-US" altLang="de-DE" noProof="0" dirty="0" err="1"/>
              <a:t>Zweite</a:t>
            </a:r>
            <a:r>
              <a:rPr lang="en-US" altLang="de-DE" noProof="0" dirty="0"/>
              <a:t> </a:t>
            </a:r>
            <a:r>
              <a:rPr lang="en-US" altLang="de-DE" noProof="0" dirty="0" err="1"/>
              <a:t>Ebene</a:t>
            </a:r>
            <a:endParaRPr lang="en-US" altLang="de-DE" noProof="0" dirty="0"/>
          </a:p>
          <a:p>
            <a:pPr lvl="2"/>
            <a:r>
              <a:rPr lang="en-US" altLang="de-DE" noProof="0" dirty="0" err="1"/>
              <a:t>Dritte</a:t>
            </a:r>
            <a:r>
              <a:rPr lang="en-US" altLang="de-DE" noProof="0" dirty="0"/>
              <a:t> </a:t>
            </a:r>
            <a:r>
              <a:rPr lang="en-US" altLang="de-DE" noProof="0" dirty="0" err="1"/>
              <a:t>Ebene</a:t>
            </a:r>
            <a:endParaRPr lang="en-US" altLang="de-DE" noProof="0" dirty="0"/>
          </a:p>
          <a:p>
            <a:pPr lvl="3"/>
            <a:r>
              <a:rPr lang="en-US" altLang="de-DE" noProof="0" dirty="0" err="1"/>
              <a:t>Vierte</a:t>
            </a:r>
            <a:r>
              <a:rPr lang="en-US" altLang="de-DE" noProof="0" dirty="0"/>
              <a:t> </a:t>
            </a:r>
            <a:r>
              <a:rPr lang="en-US" altLang="de-DE" noProof="0" dirty="0" err="1"/>
              <a:t>Ebene</a:t>
            </a:r>
            <a:endParaRPr lang="en-US" altLang="de-DE" noProof="0" dirty="0"/>
          </a:p>
          <a:p>
            <a:pPr lvl="4"/>
            <a:r>
              <a:rPr lang="en-US" altLang="de-DE" noProof="0" dirty="0" err="1"/>
              <a:t>Fünfte</a:t>
            </a:r>
            <a:r>
              <a:rPr lang="en-US" altLang="de-DE" noProof="0" dirty="0"/>
              <a:t> </a:t>
            </a:r>
            <a:r>
              <a:rPr lang="en-US" altLang="de-DE" noProof="0" dirty="0" err="1"/>
              <a:t>Ebene</a:t>
            </a:r>
            <a:endParaRPr lang="en-US" altLang="de-DE" noProof="0" dirty="0"/>
          </a:p>
        </p:txBody>
      </p:sp>
      <p:pic>
        <p:nvPicPr>
          <p:cNvPr id="1029" name="Grafik 6" descr="LogoMitKopfzeile_Esa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5" r="64306" b="18604"/>
          <a:stretch/>
        </p:blipFill>
        <p:spPr bwMode="auto">
          <a:xfrm>
            <a:off x="0" y="0"/>
            <a:ext cx="3312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userDrawn="1"/>
        </p:nvSpPr>
        <p:spPr>
          <a:xfrm>
            <a:off x="0" y="6318250"/>
            <a:ext cx="539750" cy="539750"/>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userDrawn="1"/>
        </p:nvSpPr>
        <p:spPr>
          <a:xfrm>
            <a:off x="557213" y="6318250"/>
            <a:ext cx="8586787" cy="71438"/>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Lst>
  <p:hf hdr="0"/>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p:titleStyle>
    <p:bodyStyle>
      <a:lvl1pPr marL="342900" indent="-342900" algn="l" rtl="0" eaLnBrk="0" fontAlgn="base" hangingPunct="0">
        <a:lnSpc>
          <a:spcPts val="26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1pPr>
      <a:lvl2pPr marL="180975" indent="-180975" algn="l" rtl="0" eaLnBrk="0" fontAlgn="base" hangingPunct="0">
        <a:lnSpc>
          <a:spcPts val="2600"/>
        </a:lnSpc>
        <a:spcBef>
          <a:spcPts val="600"/>
        </a:spcBef>
        <a:spcAft>
          <a:spcPct val="0"/>
        </a:spcAft>
        <a:buSzPct val="85000"/>
        <a:buBlip>
          <a:blip r:embed="rId6"/>
        </a:buBlip>
        <a:defRPr sz="2800" kern="1200">
          <a:solidFill>
            <a:schemeClr val="tx1"/>
          </a:solidFill>
          <a:latin typeface="+mn-lt"/>
          <a:ea typeface="+mn-ea"/>
          <a:cs typeface="+mn-cs"/>
        </a:defRPr>
      </a:lvl2pPr>
      <a:lvl3pPr marL="361950" indent="-180975" algn="l" rtl="0" eaLnBrk="0" fontAlgn="base" hangingPunct="0">
        <a:lnSpc>
          <a:spcPts val="2200"/>
        </a:lnSpc>
        <a:spcBef>
          <a:spcPts val="600"/>
        </a:spcBef>
        <a:spcAft>
          <a:spcPct val="0"/>
        </a:spcAft>
        <a:buBlip>
          <a:blip r:embed="rId7"/>
        </a:buBlip>
        <a:defRPr sz="1600" kern="1200">
          <a:solidFill>
            <a:schemeClr val="tx1"/>
          </a:solidFill>
          <a:latin typeface="+mn-lt"/>
          <a:ea typeface="+mn-ea"/>
          <a:cs typeface="+mn-cs"/>
        </a:defRPr>
      </a:lvl3pPr>
      <a:lvl4pPr marL="542925" indent="-180975" algn="l" rtl="0" eaLnBrk="0" fontAlgn="base" hangingPunct="0">
        <a:lnSpc>
          <a:spcPts val="2000"/>
        </a:lnSpc>
        <a:spcBef>
          <a:spcPts val="600"/>
        </a:spcBef>
        <a:spcAft>
          <a:spcPct val="0"/>
        </a:spcAft>
        <a:buBlip>
          <a:blip r:embed="rId7"/>
        </a:buBlip>
        <a:defRPr sz="1400" kern="1200">
          <a:solidFill>
            <a:schemeClr val="tx1"/>
          </a:solidFill>
          <a:latin typeface="+mn-lt"/>
          <a:ea typeface="+mn-ea"/>
          <a:cs typeface="+mn-cs"/>
        </a:defRPr>
      </a:lvl4pPr>
      <a:lvl5pPr marL="714375" indent="-171450" algn="l" rtl="0" eaLnBrk="0" fontAlgn="base" hangingPunct="0">
        <a:lnSpc>
          <a:spcPts val="1700"/>
        </a:lnSpc>
        <a:spcBef>
          <a:spcPts val="600"/>
        </a:spcBef>
        <a:spcAft>
          <a:spcPct val="0"/>
        </a:spcAft>
        <a:buBlip>
          <a:blip r:embed="rId7"/>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LTO backward compatibility</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10</a:t>
            </a:fld>
            <a:r>
              <a:rPr lang="de-DE" altLang="de-DE" dirty="0"/>
              <a:t> </a:t>
            </a:r>
            <a:r>
              <a:rPr lang="de-DE" altLang="de-DE" dirty="0" err="1"/>
              <a:t>of</a:t>
            </a:r>
            <a:r>
              <a:rPr lang="de-DE" altLang="de-DE" dirty="0"/>
              <a:t> 19 </a:t>
            </a:r>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Requirement for compatibility was maintained throughout generations 1-7</a:t>
            </a:r>
          </a:p>
          <a:p>
            <a:pPr>
              <a:buFont typeface="Arial" panose="020B0604020202020204" pitchFamily="34" charset="0"/>
              <a:buChar char="•"/>
            </a:pPr>
            <a:r>
              <a:rPr lang="en-US" dirty="0"/>
              <a:t>Write: current and last generation</a:t>
            </a:r>
          </a:p>
          <a:p>
            <a:pPr>
              <a:buFont typeface="Arial" panose="020B0604020202020204" pitchFamily="34" charset="0"/>
              <a:buChar char="•"/>
            </a:pPr>
            <a:r>
              <a:rPr lang="en-US" dirty="0"/>
              <a:t>Read: current and last two generations</a:t>
            </a:r>
          </a:p>
          <a:p>
            <a:pPr>
              <a:buFont typeface="Arial" panose="020B0604020202020204" pitchFamily="34" charset="0"/>
              <a:buChar char="•"/>
            </a:pPr>
            <a:r>
              <a:rPr lang="en-US" dirty="0"/>
              <a:t>LTO-7 drives e.g. are capable of:</a:t>
            </a:r>
          </a:p>
          <a:p>
            <a:pPr lvl="2">
              <a:buFont typeface="Arial" panose="020B0604020202020204" pitchFamily="34" charset="0"/>
              <a:buChar char="•"/>
            </a:pPr>
            <a:r>
              <a:rPr lang="en-US" dirty="0"/>
              <a:t>Reading Ultrium 7 (6000 GB)</a:t>
            </a:r>
          </a:p>
          <a:p>
            <a:pPr lvl="2">
              <a:buFont typeface="Arial" panose="020B0604020202020204" pitchFamily="34" charset="0"/>
              <a:buChar char="•"/>
            </a:pPr>
            <a:r>
              <a:rPr lang="en-US" dirty="0"/>
              <a:t>Reading Ultrium 6 (2500 GB)</a:t>
            </a:r>
          </a:p>
          <a:p>
            <a:pPr lvl="2">
              <a:buFont typeface="Arial" panose="020B0604020202020204" pitchFamily="34" charset="0"/>
              <a:buChar char="•"/>
            </a:pPr>
            <a:r>
              <a:rPr lang="en-US" dirty="0"/>
              <a:t>Reading Ultrium 5 (1500 GB)</a:t>
            </a:r>
          </a:p>
          <a:p>
            <a:pPr lvl="2">
              <a:buFont typeface="Arial" panose="020B0604020202020204" pitchFamily="34" charset="0"/>
              <a:buChar char="•"/>
            </a:pPr>
            <a:r>
              <a:rPr lang="en-US" dirty="0"/>
              <a:t>Writing Ultrium 7</a:t>
            </a:r>
          </a:p>
          <a:p>
            <a:pPr lvl="2">
              <a:buFont typeface="Arial" panose="020B0604020202020204" pitchFamily="34" charset="0"/>
              <a:buChar char="•"/>
            </a:pPr>
            <a:r>
              <a:rPr lang="en-US" dirty="0"/>
              <a:t>Writing Ultrium 6</a:t>
            </a:r>
          </a:p>
        </p:txBody>
      </p:sp>
    </p:spTree>
    <p:extLst>
      <p:ext uri="{BB962C8B-B14F-4D97-AF65-F5344CB8AC3E}">
        <p14:creationId xmlns:p14="http://schemas.microsoft.com/office/powerpoint/2010/main" val="151059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LTO compression</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LTO 1-5: LTO-DC aka Streaming Lossless Data Compression (SLDC)</a:t>
            </a:r>
          </a:p>
          <a:p>
            <a:pPr lvl="2">
              <a:buFont typeface="Arial" panose="020B0604020202020204" pitchFamily="34" charset="0"/>
              <a:buChar char="•"/>
            </a:pPr>
            <a:r>
              <a:rPr lang="en-US" dirty="0"/>
              <a:t>Based on Lempel–</a:t>
            </a:r>
            <a:r>
              <a:rPr lang="en-US" dirty="0" err="1"/>
              <a:t>Ziv</a:t>
            </a:r>
            <a:r>
              <a:rPr lang="en-US" dirty="0"/>
              <a:t>–</a:t>
            </a:r>
            <a:r>
              <a:rPr lang="en-US" dirty="0" err="1"/>
              <a:t>Stac</a:t>
            </a:r>
            <a:r>
              <a:rPr lang="en-US" dirty="0"/>
              <a:t> (LZS, aka </a:t>
            </a:r>
            <a:r>
              <a:rPr lang="en-US" dirty="0" err="1"/>
              <a:t>Stac</a:t>
            </a:r>
            <a:r>
              <a:rPr lang="en-US" dirty="0"/>
              <a:t> compression)</a:t>
            </a:r>
          </a:p>
          <a:p>
            <a:pPr lvl="2">
              <a:buFont typeface="Arial" panose="020B0604020202020204" pitchFamily="34" charset="0"/>
              <a:buChar char="•"/>
            </a:pPr>
            <a:r>
              <a:rPr lang="en-US" dirty="0"/>
              <a:t>Average compression ratio 2:1</a:t>
            </a:r>
          </a:p>
          <a:p>
            <a:pPr>
              <a:buFont typeface="Arial" panose="020B0604020202020204" pitchFamily="34" charset="0"/>
              <a:buChar char="•"/>
            </a:pPr>
            <a:r>
              <a:rPr lang="en-US" dirty="0"/>
              <a:t>LTO 6 + 7: Same algorithm</a:t>
            </a:r>
          </a:p>
          <a:p>
            <a:pPr lvl="2">
              <a:buFont typeface="Arial" panose="020B0604020202020204" pitchFamily="34" charset="0"/>
              <a:buChar char="•"/>
            </a:pPr>
            <a:r>
              <a:rPr lang="en-US" dirty="0"/>
              <a:t>Average claimed compression ratio 2.5:1 due to larger dictionary</a:t>
            </a:r>
          </a:p>
          <a:p>
            <a:pPr>
              <a:buFont typeface="Arial" panose="020B0604020202020204" pitchFamily="34" charset="0"/>
              <a:buChar char="•"/>
            </a:pPr>
            <a:r>
              <a:rPr lang="en-US" dirty="0"/>
              <a:t>Detection of incompressible data</a:t>
            </a:r>
          </a:p>
          <a:p>
            <a:pPr lvl="2">
              <a:buFont typeface="Arial" panose="020B0604020202020204" pitchFamily="34" charset="0"/>
              <a:buChar char="•"/>
            </a:pPr>
            <a:r>
              <a:rPr lang="en-US" dirty="0"/>
              <a:t>Compares uncompressed vs. compressed data </a:t>
            </a:r>
          </a:p>
          <a:p>
            <a:pPr lvl="2">
              <a:buFont typeface="Arial" panose="020B0604020202020204" pitchFamily="34" charset="0"/>
              <a:buChar char="•"/>
            </a:pPr>
            <a:r>
              <a:rPr lang="en-US" dirty="0"/>
              <a:t>Header of every data block indicates whether compression was used</a:t>
            </a:r>
          </a:p>
          <a:p>
            <a:pPr lvl="2">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11</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393037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LTO - </a:t>
            </a:r>
            <a:r>
              <a:rPr lang="en-US" dirty="0"/>
              <a:t>other</a:t>
            </a:r>
            <a:r>
              <a:rPr lang="de-DE" dirty="0"/>
              <a:t> </a:t>
            </a:r>
            <a:r>
              <a:rPr lang="en-US" dirty="0"/>
              <a:t>features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WORM – Write Once, Read Many (≥ LTO-3)</a:t>
            </a:r>
          </a:p>
          <a:p>
            <a:pPr lvl="2">
              <a:buFont typeface="Arial" panose="020B0604020202020204" pitchFamily="34" charset="0"/>
              <a:buChar char="•"/>
            </a:pPr>
            <a:r>
              <a:rPr lang="en-US" dirty="0"/>
              <a:t>Suitable for long term archives of legal documents e.g.</a:t>
            </a:r>
          </a:p>
          <a:p>
            <a:pPr lvl="2">
              <a:buFont typeface="Arial" panose="020B0604020202020204" pitchFamily="34" charset="0"/>
              <a:buChar char="•"/>
            </a:pPr>
            <a:r>
              <a:rPr lang="en-US" dirty="0"/>
              <a:t>LTO drive will not overwrite or erase WORM media</a:t>
            </a:r>
          </a:p>
          <a:p>
            <a:pPr lvl="2">
              <a:buFont typeface="Arial" panose="020B0604020202020204" pitchFamily="34" charset="0"/>
              <a:buChar char="•"/>
            </a:pPr>
            <a:r>
              <a:rPr lang="en-US" dirty="0"/>
              <a:t>Same cartridge, built-in memory identifies WORM media</a:t>
            </a:r>
          </a:p>
          <a:p>
            <a:pPr>
              <a:buFont typeface="Arial" panose="020B0604020202020204" pitchFamily="34" charset="0"/>
              <a:buChar char="•"/>
            </a:pPr>
            <a:r>
              <a:rPr lang="en-US" dirty="0"/>
              <a:t>Encryption (≥ LTO-4)</a:t>
            </a:r>
          </a:p>
          <a:p>
            <a:pPr lvl="2">
              <a:buFont typeface="Arial" panose="020B0604020202020204" pitchFamily="34" charset="0"/>
              <a:buChar char="•"/>
            </a:pPr>
            <a:r>
              <a:rPr lang="en-US" dirty="0"/>
              <a:t>Application-managed AES-128 (aka </a:t>
            </a:r>
            <a:r>
              <a:rPr lang="en-US" dirty="0" err="1"/>
              <a:t>Rijndael</a:t>
            </a:r>
            <a:r>
              <a:rPr lang="en-US" dirty="0"/>
              <a:t>)</a:t>
            </a:r>
          </a:p>
          <a:p>
            <a:pPr>
              <a:buFont typeface="Arial" panose="020B0604020202020204" pitchFamily="34" charset="0"/>
              <a:buChar char="•"/>
            </a:pPr>
            <a:r>
              <a:rPr lang="en-US" dirty="0"/>
              <a:t>Partitioning (≥ LTO-5)</a:t>
            </a:r>
          </a:p>
          <a:p>
            <a:pPr lvl="2">
              <a:buFont typeface="Arial" panose="020B0604020202020204" pitchFamily="34" charset="0"/>
              <a:buChar char="•"/>
            </a:pPr>
            <a:r>
              <a:rPr lang="en-US" dirty="0"/>
              <a:t>Division of a tape in separate areas – as used in HDD-partitioning</a:t>
            </a:r>
          </a:p>
          <a:p>
            <a:pPr lvl="2">
              <a:buFont typeface="Arial" panose="020B0604020202020204" pitchFamily="34" charset="0"/>
              <a:buChar char="•"/>
            </a:pPr>
            <a:r>
              <a:rPr lang="en-US" dirty="0"/>
              <a:t>necessary for LTFS!</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12</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228862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Ultrium – physical features </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Single-reel</a:t>
            </a:r>
          </a:p>
          <a:p>
            <a:pPr>
              <a:buFont typeface="Arial" panose="020B0604020202020204" pitchFamily="34" charset="0"/>
              <a:buChar char="•"/>
            </a:pPr>
            <a:r>
              <a:rPr lang="en-US" dirty="0"/>
              <a:t>Physical write-protection switch</a:t>
            </a:r>
          </a:p>
          <a:p>
            <a:pPr>
              <a:buFont typeface="Arial" panose="020B0604020202020204" pitchFamily="34" charset="0"/>
              <a:buChar char="•"/>
            </a:pPr>
            <a:r>
              <a:rPr lang="en-US" dirty="0"/>
              <a:t>Built-in EEPROM</a:t>
            </a:r>
          </a:p>
          <a:p>
            <a:pPr lvl="2">
              <a:buFont typeface="Arial" panose="020B0604020202020204" pitchFamily="34" charset="0"/>
              <a:buChar char="•"/>
            </a:pPr>
            <a:r>
              <a:rPr lang="en-US" dirty="0"/>
              <a:t>Blocks of 32 bytes</a:t>
            </a:r>
          </a:p>
          <a:p>
            <a:pPr lvl="2">
              <a:buFont typeface="Arial" panose="020B0604020202020204" pitchFamily="34" charset="0"/>
              <a:buChar char="•"/>
            </a:pPr>
            <a:r>
              <a:rPr lang="en-US" dirty="0"/>
              <a:t>4kB in Ultrium 1-3 (128 blocks)</a:t>
            </a:r>
          </a:p>
          <a:p>
            <a:pPr lvl="2">
              <a:buFont typeface="Arial" panose="020B0604020202020204" pitchFamily="34" charset="0"/>
              <a:buChar char="•"/>
            </a:pPr>
            <a:r>
              <a:rPr lang="en-US" dirty="0"/>
              <a:t>8kB in Ultrium 4 + 5 (255 blocks)</a:t>
            </a:r>
          </a:p>
          <a:p>
            <a:pPr lvl="2">
              <a:buFont typeface="Arial" panose="020B0604020202020204" pitchFamily="34" charset="0"/>
              <a:buChar char="•"/>
            </a:pPr>
            <a:r>
              <a:rPr lang="en-US" dirty="0"/>
              <a:t>16kB in Ultrium 6 + 7 (511 blocks)</a:t>
            </a:r>
          </a:p>
          <a:p>
            <a:pPr lvl="2">
              <a:buFont typeface="Arial" panose="020B0604020202020204" pitchFamily="34" charset="0"/>
              <a:buChar char="•"/>
            </a:pPr>
            <a:r>
              <a:rPr lang="en-US" dirty="0"/>
              <a:t>RF-Interface (@13.56 MHz)</a:t>
            </a:r>
          </a:p>
          <a:p>
            <a:pPr lvl="2">
              <a:buFont typeface="Arial" panose="020B0604020202020204" pitchFamily="34" charset="0"/>
              <a:buChar char="•"/>
            </a:pPr>
            <a:r>
              <a:rPr lang="en-US" dirty="0"/>
              <a:t>Used to store identification data,</a:t>
            </a:r>
            <a:br>
              <a:rPr lang="en-US" dirty="0"/>
            </a:br>
            <a:r>
              <a:rPr lang="en-US" dirty="0"/>
              <a:t>tape generation, tape use-statistics</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13</a:t>
            </a:fld>
            <a:r>
              <a:rPr lang="de-DE" altLang="de-DE" dirty="0"/>
              <a:t> </a:t>
            </a:r>
            <a:r>
              <a:rPr lang="de-DE" altLang="de-DE" dirty="0" err="1"/>
              <a:t>of</a:t>
            </a:r>
            <a:r>
              <a:rPr lang="de-DE" altLang="de-DE" dirty="0"/>
              <a:t> 19 </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703925"/>
            <a:ext cx="3099412" cy="2478673"/>
          </a:xfrm>
          <a:prstGeom prst="rect">
            <a:avLst/>
          </a:prstGeom>
        </p:spPr>
      </p:pic>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l="48177" t="47813" r="11599" b="9948"/>
          <a:stretch/>
        </p:blipFill>
        <p:spPr>
          <a:xfrm>
            <a:off x="5496976" y="3254598"/>
            <a:ext cx="1969539" cy="1722861"/>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171799"/>
            <a:ext cx="1940363" cy="849489"/>
          </a:xfrm>
          <a:prstGeom prst="rect">
            <a:avLst/>
          </a:prstGeom>
        </p:spPr>
      </p:pic>
      <p:sp>
        <p:nvSpPr>
          <p:cNvPr id="12" name="Textfeld 11"/>
          <p:cNvSpPr txBox="1"/>
          <p:nvPr/>
        </p:nvSpPr>
        <p:spPr>
          <a:xfrm>
            <a:off x="7241063" y="2931435"/>
            <a:ext cx="803574" cy="276999"/>
          </a:xfrm>
          <a:prstGeom prst="rect">
            <a:avLst/>
          </a:prstGeom>
          <a:noFill/>
        </p:spPr>
        <p:txBody>
          <a:bodyPr wrap="square" rtlCol="0">
            <a:spAutoFit/>
          </a:bodyPr>
          <a:lstStyle/>
          <a:p>
            <a:pPr algn="r"/>
            <a:r>
              <a:rPr lang="en-US" sz="1200" dirty="0">
                <a:latin typeface="+mn-lt"/>
              </a:rPr>
              <a:t>Image [6]</a:t>
            </a:r>
          </a:p>
        </p:txBody>
      </p:sp>
      <p:sp>
        <p:nvSpPr>
          <p:cNvPr id="13" name="Textfeld 12"/>
          <p:cNvSpPr txBox="1"/>
          <p:nvPr/>
        </p:nvSpPr>
        <p:spPr>
          <a:xfrm>
            <a:off x="7227878" y="4471717"/>
            <a:ext cx="803574" cy="276999"/>
          </a:xfrm>
          <a:prstGeom prst="rect">
            <a:avLst/>
          </a:prstGeom>
          <a:noFill/>
        </p:spPr>
        <p:txBody>
          <a:bodyPr wrap="square" rtlCol="0">
            <a:spAutoFit/>
          </a:bodyPr>
          <a:lstStyle/>
          <a:p>
            <a:pPr algn="r"/>
            <a:r>
              <a:rPr lang="en-US" sz="1200" dirty="0">
                <a:latin typeface="+mn-lt"/>
              </a:rPr>
              <a:t>Image [7]</a:t>
            </a:r>
          </a:p>
        </p:txBody>
      </p:sp>
      <p:sp>
        <p:nvSpPr>
          <p:cNvPr id="14" name="Textfeld 13"/>
          <p:cNvSpPr txBox="1"/>
          <p:nvPr/>
        </p:nvSpPr>
        <p:spPr>
          <a:xfrm>
            <a:off x="7244943" y="5965835"/>
            <a:ext cx="803574" cy="276999"/>
          </a:xfrm>
          <a:prstGeom prst="rect">
            <a:avLst/>
          </a:prstGeom>
          <a:noFill/>
        </p:spPr>
        <p:txBody>
          <a:bodyPr wrap="square" rtlCol="0">
            <a:spAutoFit/>
          </a:bodyPr>
          <a:lstStyle/>
          <a:p>
            <a:pPr algn="r"/>
            <a:r>
              <a:rPr lang="en-US" sz="1200" dirty="0">
                <a:latin typeface="+mn-lt"/>
              </a:rPr>
              <a:t>Image [8]</a:t>
            </a:r>
          </a:p>
        </p:txBody>
      </p:sp>
    </p:spTree>
    <p:extLst>
      <p:ext uri="{BB962C8B-B14F-4D97-AF65-F5344CB8AC3E}">
        <p14:creationId xmlns:p14="http://schemas.microsoft.com/office/powerpoint/2010/main" val="333707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Ultrium media properties</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014043269"/>
              </p:ext>
            </p:extLst>
          </p:nvPr>
        </p:nvGraphicFramePr>
        <p:xfrm>
          <a:off x="513264" y="2204864"/>
          <a:ext cx="7937040" cy="4118961"/>
        </p:xfrm>
        <a:graphic>
          <a:graphicData uri="http://schemas.openxmlformats.org/drawingml/2006/table">
            <a:tbl>
              <a:tblPr firstRow="1" firstCol="1" bandRow="1">
                <a:tableStyleId>{46F890A9-2807-4EBB-B81D-B2AA78EC7F39}</a:tableStyleId>
              </a:tblPr>
              <a:tblGrid>
                <a:gridCol w="1977619">
                  <a:extLst>
                    <a:ext uri="{9D8B030D-6E8A-4147-A177-3AD203B41FA5}">
                      <a16:colId xmlns:a16="http://schemas.microsoft.com/office/drawing/2014/main" val="1278613385"/>
                    </a:ext>
                  </a:extLst>
                </a:gridCol>
                <a:gridCol w="602539">
                  <a:extLst>
                    <a:ext uri="{9D8B030D-6E8A-4147-A177-3AD203B41FA5}">
                      <a16:colId xmlns:a16="http://schemas.microsoft.com/office/drawing/2014/main" val="1507278045"/>
                    </a:ext>
                  </a:extLst>
                </a:gridCol>
                <a:gridCol w="618644">
                  <a:extLst>
                    <a:ext uri="{9D8B030D-6E8A-4147-A177-3AD203B41FA5}">
                      <a16:colId xmlns:a16="http://schemas.microsoft.com/office/drawing/2014/main" val="1326952665"/>
                    </a:ext>
                  </a:extLst>
                </a:gridCol>
                <a:gridCol w="618644">
                  <a:extLst>
                    <a:ext uri="{9D8B030D-6E8A-4147-A177-3AD203B41FA5}">
                      <a16:colId xmlns:a16="http://schemas.microsoft.com/office/drawing/2014/main" val="4070440937"/>
                    </a:ext>
                  </a:extLst>
                </a:gridCol>
                <a:gridCol w="618644">
                  <a:extLst>
                    <a:ext uri="{9D8B030D-6E8A-4147-A177-3AD203B41FA5}">
                      <a16:colId xmlns:a16="http://schemas.microsoft.com/office/drawing/2014/main" val="3545181789"/>
                    </a:ext>
                  </a:extLst>
                </a:gridCol>
                <a:gridCol w="1183841">
                  <a:extLst>
                    <a:ext uri="{9D8B030D-6E8A-4147-A177-3AD203B41FA5}">
                      <a16:colId xmlns:a16="http://schemas.microsoft.com/office/drawing/2014/main" val="124506032"/>
                    </a:ext>
                  </a:extLst>
                </a:gridCol>
                <a:gridCol w="1156853">
                  <a:extLst>
                    <a:ext uri="{9D8B030D-6E8A-4147-A177-3AD203B41FA5}">
                      <a16:colId xmlns:a16="http://schemas.microsoft.com/office/drawing/2014/main" val="3376516816"/>
                    </a:ext>
                  </a:extLst>
                </a:gridCol>
                <a:gridCol w="1160256">
                  <a:extLst>
                    <a:ext uri="{9D8B030D-6E8A-4147-A177-3AD203B41FA5}">
                      <a16:colId xmlns:a16="http://schemas.microsoft.com/office/drawing/2014/main" val="492944665"/>
                    </a:ext>
                  </a:extLst>
                </a:gridCol>
              </a:tblGrid>
              <a:tr h="238961">
                <a:tc>
                  <a:txBody>
                    <a:bodyPr/>
                    <a:lstStyle/>
                    <a:p>
                      <a:pPr algn="l">
                        <a:lnSpc>
                          <a:spcPct val="107000"/>
                        </a:lnSpc>
                      </a:pPr>
                      <a:endParaRPr lang="de-DE" sz="1400" dirty="0">
                        <a:effectLst/>
                        <a:latin typeface="+mj-lt"/>
                      </a:endParaRPr>
                    </a:p>
                  </a:txBody>
                  <a:tcPr marL="5339" marR="5339" marT="5339" marB="5339" anchor="ctr"/>
                </a:tc>
                <a:tc>
                  <a:txBody>
                    <a:bodyPr/>
                    <a:lstStyle/>
                    <a:p>
                      <a:pPr algn="ctr">
                        <a:lnSpc>
                          <a:spcPct val="107000"/>
                        </a:lnSpc>
                        <a:spcAft>
                          <a:spcPts val="0"/>
                        </a:spcAft>
                      </a:pPr>
                      <a:r>
                        <a:rPr lang="de-DE" sz="1400">
                          <a:effectLst/>
                          <a:latin typeface="+mj-lt"/>
                        </a:rPr>
                        <a:t>LTO-1</a:t>
                      </a:r>
                      <a:endParaRPr lang="de-DE" sz="1400">
                        <a:effectLst/>
                        <a:latin typeface="+mj-lt"/>
                        <a:ea typeface="Calibri" panose="020F0502020204030204" pitchFamily="34" charset="0"/>
                        <a:cs typeface="Times New Roman" panose="02020603050405020304" pitchFamily="18" charset="0"/>
                      </a:endParaRPr>
                    </a:p>
                  </a:txBody>
                  <a:tcPr marL="5339" marR="5339" marT="5339" marB="5339" anchor="ctr"/>
                </a:tc>
                <a:tc>
                  <a:txBody>
                    <a:bodyPr/>
                    <a:lstStyle/>
                    <a:p>
                      <a:pPr algn="ctr">
                        <a:lnSpc>
                          <a:spcPct val="107000"/>
                        </a:lnSpc>
                        <a:spcAft>
                          <a:spcPts val="0"/>
                        </a:spcAft>
                      </a:pPr>
                      <a:r>
                        <a:rPr lang="de-DE" sz="1400" dirty="0">
                          <a:effectLst/>
                          <a:latin typeface="+mj-lt"/>
                        </a:rPr>
                        <a:t>LTO-2</a:t>
                      </a:r>
                      <a:endParaRPr lang="de-DE" sz="1400" dirty="0">
                        <a:effectLst/>
                        <a:latin typeface="+mj-lt"/>
                        <a:ea typeface="Calibri" panose="020F0502020204030204" pitchFamily="34" charset="0"/>
                        <a:cs typeface="Times New Roman" panose="02020603050405020304" pitchFamily="18" charset="0"/>
                      </a:endParaRPr>
                    </a:p>
                  </a:txBody>
                  <a:tcPr marL="5339" marR="5339" marT="5339" marB="5339" anchor="ctr"/>
                </a:tc>
                <a:tc>
                  <a:txBody>
                    <a:bodyPr/>
                    <a:lstStyle/>
                    <a:p>
                      <a:pPr algn="ctr">
                        <a:lnSpc>
                          <a:spcPct val="107000"/>
                        </a:lnSpc>
                        <a:spcAft>
                          <a:spcPts val="0"/>
                        </a:spcAft>
                      </a:pPr>
                      <a:r>
                        <a:rPr lang="de-DE" sz="1400">
                          <a:effectLst/>
                          <a:latin typeface="+mj-lt"/>
                        </a:rPr>
                        <a:t>LTO-3</a:t>
                      </a:r>
                      <a:endParaRPr lang="de-DE" sz="1400">
                        <a:effectLst/>
                        <a:latin typeface="+mj-lt"/>
                        <a:ea typeface="Calibri" panose="020F0502020204030204" pitchFamily="34" charset="0"/>
                        <a:cs typeface="Times New Roman" panose="02020603050405020304" pitchFamily="18" charset="0"/>
                      </a:endParaRPr>
                    </a:p>
                  </a:txBody>
                  <a:tcPr marL="5339" marR="5339" marT="5339" marB="5339" anchor="ctr"/>
                </a:tc>
                <a:tc>
                  <a:txBody>
                    <a:bodyPr/>
                    <a:lstStyle/>
                    <a:p>
                      <a:pPr algn="ctr">
                        <a:lnSpc>
                          <a:spcPct val="107000"/>
                        </a:lnSpc>
                        <a:spcAft>
                          <a:spcPts val="0"/>
                        </a:spcAft>
                      </a:pPr>
                      <a:r>
                        <a:rPr lang="de-DE" sz="1400" dirty="0">
                          <a:effectLst/>
                          <a:latin typeface="+mj-lt"/>
                        </a:rPr>
                        <a:t>LTO-4</a:t>
                      </a:r>
                      <a:endParaRPr lang="de-DE" sz="1400" dirty="0">
                        <a:effectLst/>
                        <a:latin typeface="+mj-lt"/>
                        <a:ea typeface="Calibri" panose="020F0502020204030204" pitchFamily="34" charset="0"/>
                        <a:cs typeface="Times New Roman" panose="02020603050405020304" pitchFamily="18" charset="0"/>
                      </a:endParaRPr>
                    </a:p>
                  </a:txBody>
                  <a:tcPr marL="5339" marR="5339" marT="5339" marB="5339" anchor="ctr"/>
                </a:tc>
                <a:tc>
                  <a:txBody>
                    <a:bodyPr/>
                    <a:lstStyle/>
                    <a:p>
                      <a:pPr algn="ctr">
                        <a:lnSpc>
                          <a:spcPct val="107000"/>
                        </a:lnSpc>
                        <a:spcAft>
                          <a:spcPts val="0"/>
                        </a:spcAft>
                      </a:pPr>
                      <a:r>
                        <a:rPr lang="de-DE" sz="1400">
                          <a:effectLst/>
                          <a:latin typeface="+mj-lt"/>
                        </a:rPr>
                        <a:t>LTO-5</a:t>
                      </a:r>
                      <a:endParaRPr lang="de-DE" sz="1400">
                        <a:effectLst/>
                        <a:latin typeface="+mj-lt"/>
                        <a:ea typeface="Calibri" panose="020F0502020204030204" pitchFamily="34" charset="0"/>
                        <a:cs typeface="Times New Roman" panose="02020603050405020304" pitchFamily="18" charset="0"/>
                      </a:endParaRPr>
                    </a:p>
                  </a:txBody>
                  <a:tcPr marL="5339" marR="5339" marT="5339" marB="5339" anchor="ctr"/>
                </a:tc>
                <a:tc>
                  <a:txBody>
                    <a:bodyPr/>
                    <a:lstStyle/>
                    <a:p>
                      <a:pPr algn="ctr">
                        <a:lnSpc>
                          <a:spcPct val="107000"/>
                        </a:lnSpc>
                        <a:spcAft>
                          <a:spcPts val="0"/>
                        </a:spcAft>
                      </a:pPr>
                      <a:r>
                        <a:rPr lang="de-DE" sz="1400">
                          <a:effectLst/>
                          <a:latin typeface="+mj-lt"/>
                        </a:rPr>
                        <a:t>LTO-6</a:t>
                      </a:r>
                      <a:endParaRPr lang="de-DE" sz="1400">
                        <a:effectLst/>
                        <a:latin typeface="+mj-lt"/>
                        <a:ea typeface="Calibri" panose="020F0502020204030204" pitchFamily="34" charset="0"/>
                        <a:cs typeface="Times New Roman" panose="02020603050405020304" pitchFamily="18" charset="0"/>
                      </a:endParaRPr>
                    </a:p>
                  </a:txBody>
                  <a:tcPr marL="5339" marR="5339" marT="5339" marB="5339" anchor="ctr"/>
                </a:tc>
                <a:tc>
                  <a:txBody>
                    <a:bodyPr/>
                    <a:lstStyle/>
                    <a:p>
                      <a:pPr algn="ctr">
                        <a:lnSpc>
                          <a:spcPct val="107000"/>
                        </a:lnSpc>
                        <a:spcAft>
                          <a:spcPts val="0"/>
                        </a:spcAft>
                      </a:pPr>
                      <a:r>
                        <a:rPr lang="de-DE" sz="1400" dirty="0">
                          <a:effectLst/>
                          <a:latin typeface="+mj-lt"/>
                        </a:rPr>
                        <a:t>LTO-7</a:t>
                      </a:r>
                      <a:endParaRPr lang="de-DE" sz="1400" dirty="0">
                        <a:effectLst/>
                        <a:latin typeface="+mj-lt"/>
                        <a:ea typeface="Calibri" panose="020F0502020204030204" pitchFamily="34" charset="0"/>
                        <a:cs typeface="Times New Roman" panose="02020603050405020304" pitchFamily="18" charset="0"/>
                      </a:endParaRPr>
                    </a:p>
                  </a:txBody>
                  <a:tcPr marL="5339" marR="5339" marT="5339" marB="5339" anchor="ctr"/>
                </a:tc>
                <a:extLst>
                  <a:ext uri="{0D108BD9-81ED-4DB2-BD59-A6C34878D82A}">
                    <a16:rowId xmlns:a16="http://schemas.microsoft.com/office/drawing/2014/main" val="1501878766"/>
                  </a:ext>
                </a:extLst>
              </a:tr>
              <a:tr h="238961">
                <a:tc>
                  <a:txBody>
                    <a:bodyPr/>
                    <a:lstStyle/>
                    <a:p>
                      <a:pPr algn="l">
                        <a:lnSpc>
                          <a:spcPct val="107000"/>
                        </a:lnSpc>
                        <a:spcAft>
                          <a:spcPts val="0"/>
                        </a:spcAft>
                      </a:pPr>
                      <a:r>
                        <a:rPr lang="de-DE" sz="1400" u="none" dirty="0">
                          <a:effectLst/>
                          <a:latin typeface="+mn-lt"/>
                        </a:rPr>
                        <a:t>Native</a:t>
                      </a:r>
                      <a:r>
                        <a:rPr lang="de-DE" sz="1400" dirty="0">
                          <a:effectLst/>
                          <a:latin typeface="+mn-lt"/>
                        </a:rPr>
                        <a:t> </a:t>
                      </a:r>
                      <a:r>
                        <a:rPr lang="de-DE" sz="1400" dirty="0" err="1">
                          <a:effectLst/>
                          <a:latin typeface="+mn-lt"/>
                        </a:rPr>
                        <a:t>data</a:t>
                      </a:r>
                      <a:r>
                        <a:rPr lang="de-DE" sz="1400" dirty="0">
                          <a:effectLst/>
                          <a:latin typeface="+mn-lt"/>
                        </a:rPr>
                        <a:t> </a:t>
                      </a:r>
                      <a:r>
                        <a:rPr lang="de-DE" sz="1400" dirty="0" err="1">
                          <a:effectLst/>
                          <a:latin typeface="+mn-lt"/>
                        </a:rPr>
                        <a:t>capacity</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100 GB</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200 GB</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400 GB</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800 GB</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1.5 TB</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2.5 TB</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6.0 TB</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35153"/>
                  </a:ext>
                </a:extLst>
              </a:tr>
              <a:tr h="238961">
                <a:tc>
                  <a:txBody>
                    <a:bodyPr/>
                    <a:lstStyle/>
                    <a:p>
                      <a:pPr algn="l">
                        <a:lnSpc>
                          <a:spcPct val="107000"/>
                        </a:lnSpc>
                        <a:spcAft>
                          <a:spcPts val="0"/>
                        </a:spcAft>
                      </a:pPr>
                      <a:r>
                        <a:rPr lang="de-DE" sz="1400" dirty="0">
                          <a:effectLst/>
                          <a:latin typeface="+mn-lt"/>
                        </a:rPr>
                        <a:t>Tape </a:t>
                      </a:r>
                      <a:r>
                        <a:rPr lang="de-DE" sz="1400" dirty="0" err="1">
                          <a:effectLst/>
                          <a:latin typeface="+mn-lt"/>
                        </a:rPr>
                        <a:t>length</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0"/>
                        </a:spcAft>
                      </a:pPr>
                      <a:r>
                        <a:rPr lang="de-DE" sz="1400" dirty="0">
                          <a:effectLst/>
                          <a:latin typeface="+mn-lt"/>
                        </a:rPr>
                        <a:t>609 m</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ct val="107000"/>
                        </a:lnSpc>
                        <a:spcAft>
                          <a:spcPts val="0"/>
                        </a:spcAft>
                      </a:pPr>
                      <a:r>
                        <a:rPr lang="de-DE" sz="1400">
                          <a:effectLst/>
                          <a:latin typeface="+mn-lt"/>
                        </a:rPr>
                        <a:t>680 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820 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7000"/>
                        </a:lnSpc>
                        <a:spcAft>
                          <a:spcPts val="0"/>
                        </a:spcAft>
                      </a:pPr>
                      <a:r>
                        <a:rPr lang="de-DE" sz="1400">
                          <a:effectLst/>
                          <a:latin typeface="+mn-lt"/>
                        </a:rPr>
                        <a:t>846 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ct val="107000"/>
                        </a:lnSpc>
                        <a:spcAft>
                          <a:spcPts val="0"/>
                        </a:spcAft>
                      </a:pPr>
                      <a:r>
                        <a:rPr lang="de-DE" sz="1400" dirty="0">
                          <a:effectLst/>
                          <a:latin typeface="+mn-lt"/>
                        </a:rPr>
                        <a:t>960 m</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369"/>
                  </a:ext>
                </a:extLst>
              </a:tr>
              <a:tr h="238961">
                <a:tc>
                  <a:txBody>
                    <a:bodyPr/>
                    <a:lstStyle/>
                    <a:p>
                      <a:pPr algn="l">
                        <a:lnSpc>
                          <a:spcPct val="107000"/>
                        </a:lnSpc>
                        <a:spcAft>
                          <a:spcPts val="0"/>
                        </a:spcAft>
                      </a:pPr>
                      <a:r>
                        <a:rPr lang="de-DE" sz="1400">
                          <a:effectLst/>
                          <a:latin typeface="+mn-lt"/>
                        </a:rPr>
                        <a:t>Tape width</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lnSpc>
                          <a:spcPct val="107000"/>
                        </a:lnSpc>
                        <a:spcAft>
                          <a:spcPts val="0"/>
                        </a:spcAft>
                      </a:pPr>
                      <a:r>
                        <a:rPr lang="de-DE" sz="1400" dirty="0">
                          <a:effectLst/>
                          <a:latin typeface="+mn-lt"/>
                        </a:rPr>
                        <a:t>½“ =</a:t>
                      </a:r>
                      <a:r>
                        <a:rPr lang="de-DE" sz="1400" baseline="0" dirty="0">
                          <a:effectLst/>
                          <a:latin typeface="+mn-lt"/>
                        </a:rPr>
                        <a:t> </a:t>
                      </a:r>
                      <a:r>
                        <a:rPr lang="de-DE" sz="1400" dirty="0">
                          <a:effectLst/>
                          <a:latin typeface="+mn-lt"/>
                        </a:rPr>
                        <a:t>12.650 mm ± 0.006 mm</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6437343"/>
                  </a:ext>
                </a:extLst>
              </a:tr>
              <a:tr h="238961">
                <a:tc>
                  <a:txBody>
                    <a:bodyPr/>
                    <a:lstStyle/>
                    <a:p>
                      <a:pPr algn="l">
                        <a:lnSpc>
                          <a:spcPct val="107000"/>
                        </a:lnSpc>
                        <a:spcAft>
                          <a:spcPts val="0"/>
                        </a:spcAft>
                      </a:pPr>
                      <a:r>
                        <a:rPr lang="de-DE" sz="1400">
                          <a:effectLst/>
                          <a:latin typeface="+mn-lt"/>
                        </a:rPr>
                        <a:t>Tape thickness</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de-DE" sz="1400" dirty="0">
                          <a:effectLst/>
                          <a:latin typeface="+mn-lt"/>
                        </a:rPr>
                        <a:t>8.9 µm</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ct val="107000"/>
                        </a:lnSpc>
                        <a:spcAft>
                          <a:spcPts val="0"/>
                        </a:spcAft>
                      </a:pPr>
                      <a:r>
                        <a:rPr lang="de-DE" sz="1400">
                          <a:effectLst/>
                          <a:latin typeface="+mn-lt"/>
                        </a:rPr>
                        <a:t>8 µm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6.6 µm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6.4 µm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6.1 µm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5.6 µm</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426669"/>
                  </a:ext>
                </a:extLst>
              </a:tr>
              <a:tr h="327622">
                <a:tc>
                  <a:txBody>
                    <a:bodyPr/>
                    <a:lstStyle/>
                    <a:p>
                      <a:pPr algn="l">
                        <a:lnSpc>
                          <a:spcPct val="107000"/>
                        </a:lnSpc>
                        <a:spcAft>
                          <a:spcPts val="0"/>
                        </a:spcAft>
                      </a:pPr>
                      <a:r>
                        <a:rPr lang="de-DE" sz="1400" dirty="0" err="1">
                          <a:effectLst/>
                          <a:latin typeface="+mn-lt"/>
                        </a:rPr>
                        <a:t>Magnetic</a:t>
                      </a:r>
                      <a:r>
                        <a:rPr lang="de-DE" sz="1400" dirty="0">
                          <a:effectLst/>
                          <a:latin typeface="+mn-lt"/>
                        </a:rPr>
                        <a:t> material</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ct val="107000"/>
                        </a:lnSpc>
                        <a:spcAft>
                          <a:spcPts val="0"/>
                        </a:spcAft>
                      </a:pPr>
                      <a:r>
                        <a:rPr lang="de-DE" sz="1400" dirty="0" err="1">
                          <a:effectLst/>
                          <a:latin typeface="+mn-lt"/>
                        </a:rPr>
                        <a:t>Metal</a:t>
                      </a:r>
                      <a:r>
                        <a:rPr lang="de-DE" sz="1400" dirty="0">
                          <a:effectLst/>
                          <a:latin typeface="+mn-lt"/>
                        </a:rPr>
                        <a:t> </a:t>
                      </a:r>
                      <a:r>
                        <a:rPr lang="de-DE" sz="1400" dirty="0" err="1">
                          <a:effectLst/>
                          <a:latin typeface="+mn-lt"/>
                        </a:rPr>
                        <a:t>Particulate</a:t>
                      </a:r>
                      <a:r>
                        <a:rPr lang="de-DE" sz="1400" dirty="0">
                          <a:effectLst/>
                          <a:latin typeface="+mn-lt"/>
                        </a:rPr>
                        <a:t> (MP)</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de-DE" sz="1400" dirty="0">
                          <a:effectLst/>
                          <a:latin typeface="+mn-lt"/>
                        </a:rPr>
                        <a:t>MP </a:t>
                      </a:r>
                      <a:r>
                        <a:rPr lang="de-DE" sz="1400" dirty="0" err="1">
                          <a:effectLst/>
                          <a:latin typeface="+mn-lt"/>
                        </a:rPr>
                        <a:t>or</a:t>
                      </a:r>
                      <a:r>
                        <a:rPr lang="de-DE" sz="1400" dirty="0">
                          <a:effectLst/>
                          <a:latin typeface="+mn-lt"/>
                        </a:rPr>
                        <a:t> </a:t>
                      </a:r>
                      <a:r>
                        <a:rPr lang="de-DE" sz="1400" u="none" dirty="0" err="1">
                          <a:effectLst/>
                          <a:latin typeface="+mn-lt"/>
                        </a:rPr>
                        <a:t>BaFe</a:t>
                      </a:r>
                      <a:endParaRPr lang="de-DE" sz="1400" u="none"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u="none" dirty="0" err="1">
                          <a:effectLst/>
                          <a:latin typeface="+mn-lt"/>
                        </a:rPr>
                        <a:t>BaFe</a:t>
                      </a:r>
                      <a:endParaRPr lang="de-DE" sz="1400" u="none"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478611"/>
                  </a:ext>
                </a:extLst>
              </a:tr>
              <a:tr h="238961">
                <a:tc>
                  <a:txBody>
                    <a:bodyPr/>
                    <a:lstStyle/>
                    <a:p>
                      <a:pPr algn="l">
                        <a:lnSpc>
                          <a:spcPct val="107000"/>
                        </a:lnSpc>
                        <a:spcAft>
                          <a:spcPts val="0"/>
                        </a:spcAft>
                      </a:pPr>
                      <a:r>
                        <a:rPr lang="de-DE" sz="1400" dirty="0">
                          <a:effectLst/>
                          <a:latin typeface="+mn-lt"/>
                        </a:rPr>
                        <a:t>Data </a:t>
                      </a:r>
                      <a:r>
                        <a:rPr lang="de-DE" sz="1400" dirty="0" err="1">
                          <a:effectLst/>
                          <a:latin typeface="+mn-lt"/>
                        </a:rPr>
                        <a:t>bands</a:t>
                      </a:r>
                      <a:r>
                        <a:rPr lang="de-DE" sz="1400" dirty="0">
                          <a:effectLst/>
                          <a:latin typeface="+mn-lt"/>
                        </a:rPr>
                        <a:t> per </a:t>
                      </a:r>
                      <a:r>
                        <a:rPr lang="de-DE" sz="1400" dirty="0" err="1">
                          <a:effectLst/>
                          <a:latin typeface="+mn-lt"/>
                        </a:rPr>
                        <a:t>tape</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lnSpc>
                          <a:spcPct val="107000"/>
                        </a:lnSpc>
                        <a:spcAft>
                          <a:spcPts val="0"/>
                        </a:spcAft>
                      </a:pPr>
                      <a:r>
                        <a:rPr lang="de-DE" sz="1400" dirty="0">
                          <a:effectLst/>
                          <a:latin typeface="+mn-lt"/>
                        </a:rPr>
                        <a:t>4</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451037"/>
                  </a:ext>
                </a:extLst>
              </a:tr>
              <a:tr h="238961">
                <a:tc>
                  <a:txBody>
                    <a:bodyPr/>
                    <a:lstStyle/>
                    <a:p>
                      <a:pPr algn="l">
                        <a:lnSpc>
                          <a:spcPct val="107000"/>
                        </a:lnSpc>
                        <a:spcAft>
                          <a:spcPts val="0"/>
                        </a:spcAft>
                      </a:pPr>
                      <a:r>
                        <a:rPr lang="de-DE" sz="1400">
                          <a:effectLst/>
                          <a:latin typeface="+mn-lt"/>
                        </a:rPr>
                        <a:t>Wraps per band</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12</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16</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11</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14</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34</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28</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943724"/>
                  </a:ext>
                </a:extLst>
              </a:tr>
              <a:tr h="238961">
                <a:tc>
                  <a:txBody>
                    <a:bodyPr/>
                    <a:lstStyle/>
                    <a:p>
                      <a:pPr algn="l">
                        <a:lnSpc>
                          <a:spcPct val="107000"/>
                        </a:lnSpc>
                        <a:spcAft>
                          <a:spcPts val="0"/>
                        </a:spcAft>
                      </a:pPr>
                      <a:r>
                        <a:rPr lang="en-US" sz="1400" dirty="0">
                          <a:effectLst/>
                          <a:latin typeface="+mn-lt"/>
                        </a:rPr>
                        <a:t>Tracks per wrap</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de-DE" sz="1400" dirty="0">
                          <a:effectLst/>
                          <a:latin typeface="+mn-lt"/>
                        </a:rPr>
                        <a:t>8</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4">
                  <a:txBody>
                    <a:bodyPr/>
                    <a:lstStyle/>
                    <a:p>
                      <a:pPr algn="ctr">
                        <a:lnSpc>
                          <a:spcPct val="107000"/>
                        </a:lnSpc>
                        <a:spcAft>
                          <a:spcPts val="0"/>
                        </a:spcAft>
                      </a:pPr>
                      <a:r>
                        <a:rPr lang="de-DE" sz="1400" dirty="0">
                          <a:effectLst/>
                          <a:latin typeface="+mn-lt"/>
                        </a:rPr>
                        <a:t>16</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de-DE" sz="1400" dirty="0">
                          <a:effectLst/>
                          <a:latin typeface="+mn-lt"/>
                        </a:rPr>
                        <a:t>32</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893168"/>
                  </a:ext>
                </a:extLst>
              </a:tr>
              <a:tr h="238961">
                <a:tc>
                  <a:txBody>
                    <a:bodyPr/>
                    <a:lstStyle/>
                    <a:p>
                      <a:pPr algn="l">
                        <a:lnSpc>
                          <a:spcPct val="107000"/>
                        </a:lnSpc>
                        <a:spcAft>
                          <a:spcPts val="0"/>
                        </a:spcAft>
                      </a:pPr>
                      <a:r>
                        <a:rPr lang="de-DE" sz="1400" dirty="0">
                          <a:effectLst/>
                          <a:latin typeface="+mn-lt"/>
                        </a:rPr>
                        <a:t>Total </a:t>
                      </a:r>
                      <a:r>
                        <a:rPr lang="de-DE" sz="1400" dirty="0" err="1">
                          <a:effectLst/>
                          <a:latin typeface="+mn-lt"/>
                        </a:rPr>
                        <a:t>tracks</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384</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512</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704</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896</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1280</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2176</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3584</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746932"/>
                  </a:ext>
                </a:extLst>
              </a:tr>
              <a:tr h="238961">
                <a:tc>
                  <a:txBody>
                    <a:bodyPr/>
                    <a:lstStyle/>
                    <a:p>
                      <a:pPr algn="l">
                        <a:lnSpc>
                          <a:spcPct val="107000"/>
                        </a:lnSpc>
                        <a:spcAft>
                          <a:spcPts val="0"/>
                        </a:spcAft>
                      </a:pPr>
                      <a:r>
                        <a:rPr lang="de-DE" sz="1400">
                          <a:effectLst/>
                          <a:latin typeface="+mn-lt"/>
                        </a:rPr>
                        <a:t>Linear density (bits/mm)</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4880</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7398</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9638</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13,250</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15,142</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15,143</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19,094</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474900"/>
                  </a:ext>
                </a:extLst>
              </a:tr>
              <a:tr h="467243">
                <a:tc>
                  <a:txBody>
                    <a:bodyPr/>
                    <a:lstStyle/>
                    <a:p>
                      <a:pPr algn="l">
                        <a:lnSpc>
                          <a:spcPct val="107000"/>
                        </a:lnSpc>
                        <a:spcAft>
                          <a:spcPts val="0"/>
                        </a:spcAft>
                      </a:pPr>
                      <a:r>
                        <a:rPr lang="de-DE" sz="1400" dirty="0">
                          <a:effectLst/>
                          <a:latin typeface="+mn-lt"/>
                        </a:rPr>
                        <a:t>Data-Encoding</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u="none">
                          <a:effectLst/>
                          <a:latin typeface="+mn-lt"/>
                        </a:rPr>
                        <a:t>RLL 1,7</a:t>
                      </a:r>
                      <a:endParaRPr lang="de-DE" sz="1400" u="none">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7000"/>
                        </a:lnSpc>
                        <a:spcAft>
                          <a:spcPts val="0"/>
                        </a:spcAft>
                      </a:pPr>
                      <a:r>
                        <a:rPr lang="de-DE" sz="1400" u="none" dirty="0">
                          <a:effectLst/>
                          <a:latin typeface="+mn-lt"/>
                        </a:rPr>
                        <a:t>RLL 0,13/11; PRML</a:t>
                      </a:r>
                      <a:endParaRPr lang="de-DE" sz="1400" u="none"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de-DE" sz="1400" u="none" dirty="0">
                          <a:effectLst/>
                          <a:latin typeface="+mn-lt"/>
                        </a:rPr>
                        <a:t>RLL 32/33; PRML</a:t>
                      </a:r>
                      <a:endParaRPr lang="de-DE" sz="1400" u="none"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u="none" dirty="0">
                          <a:effectLst/>
                          <a:latin typeface="+mn-lt"/>
                        </a:rPr>
                        <a:t>RLL 32/33;</a:t>
                      </a:r>
                      <a:r>
                        <a:rPr lang="de-DE" sz="1400" u="none" baseline="0" dirty="0">
                          <a:effectLst/>
                          <a:latin typeface="+mn-lt"/>
                        </a:rPr>
                        <a:t> </a:t>
                      </a:r>
                      <a:r>
                        <a:rPr lang="de-DE" sz="1400" u="none" dirty="0">
                          <a:effectLst/>
                          <a:latin typeface="+mn-lt"/>
                        </a:rPr>
                        <a:t>NPML</a:t>
                      </a:r>
                      <a:endParaRPr lang="de-DE" sz="1400" u="none"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de-DE" sz="1400" dirty="0">
                        <a:effectLst/>
                        <a:latin typeface="+mn-lt"/>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494374"/>
                  </a:ext>
                </a:extLst>
              </a:tr>
              <a:tr h="467243">
                <a:tc>
                  <a:txBody>
                    <a:bodyPr/>
                    <a:lstStyle/>
                    <a:p>
                      <a:pPr algn="l">
                        <a:lnSpc>
                          <a:spcPct val="107000"/>
                        </a:lnSpc>
                        <a:spcAft>
                          <a:spcPts val="0"/>
                        </a:spcAft>
                      </a:pPr>
                      <a:r>
                        <a:rPr lang="en-US" sz="1400">
                          <a:effectLst/>
                          <a:latin typeface="+mn-lt"/>
                        </a:rPr>
                        <a:t>End-to-end passes</a:t>
                      </a:r>
                      <a:br>
                        <a:rPr lang="en-US" sz="1400">
                          <a:effectLst/>
                          <a:latin typeface="+mn-lt"/>
                        </a:rPr>
                      </a:br>
                      <a:r>
                        <a:rPr lang="en-US" sz="1400">
                          <a:effectLst/>
                          <a:latin typeface="+mn-lt"/>
                        </a:rPr>
                        <a:t>required to fill tape</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48</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64</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44</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56</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80</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136</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112</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365299"/>
                  </a:ext>
                </a:extLst>
              </a:tr>
              <a:tr h="467243">
                <a:tc>
                  <a:txBody>
                    <a:bodyPr/>
                    <a:lstStyle/>
                    <a:p>
                      <a:pPr algn="l">
                        <a:lnSpc>
                          <a:spcPct val="107000"/>
                        </a:lnSpc>
                        <a:spcAft>
                          <a:spcPts val="0"/>
                        </a:spcAft>
                      </a:pPr>
                      <a:r>
                        <a:rPr lang="en-US" sz="1400" dirty="0">
                          <a:effectLst/>
                          <a:latin typeface="+mn-lt"/>
                        </a:rPr>
                        <a:t>Expected tape durability,</a:t>
                      </a:r>
                      <a:br>
                        <a:rPr lang="en-US" sz="1400" dirty="0">
                          <a:effectLst/>
                          <a:latin typeface="+mn-lt"/>
                        </a:rPr>
                      </a:br>
                      <a:r>
                        <a:rPr lang="en-US" sz="1400" dirty="0">
                          <a:effectLst/>
                          <a:latin typeface="+mn-lt"/>
                        </a:rPr>
                        <a:t>end-to-end passes</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de-DE" sz="1400">
                          <a:effectLst/>
                          <a:latin typeface="+mn-lt"/>
                        </a:rPr>
                        <a:t>9600 </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de-DE" sz="1400">
                          <a:effectLst/>
                          <a:latin typeface="+mn-lt"/>
                        </a:rPr>
                        <a:t>16,000 </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de-DE" sz="1400" dirty="0">
                          <a:effectLst/>
                          <a:latin typeface="+mn-lt"/>
                        </a:rPr>
                        <a:t>16,000 </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de-DE" sz="1400">
                          <a:effectLst/>
                          <a:latin typeface="+mn-lt"/>
                        </a:rPr>
                        <a:t>11,200 </a:t>
                      </a:r>
                      <a:endParaRPr lang="de-DE" sz="140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de-DE" sz="1400" dirty="0">
                          <a:effectLst/>
                          <a:latin typeface="+mn-lt"/>
                        </a:rPr>
                        <a:t>16,000</a:t>
                      </a:r>
                      <a:endParaRPr lang="de-DE" sz="1400" dirty="0">
                        <a:effectLst/>
                        <a:latin typeface="+mn-lt"/>
                        <a:ea typeface="Calibri" panose="020F0502020204030204" pitchFamily="34" charset="0"/>
                        <a:cs typeface="Times New Roman" panose="02020603050405020304" pitchFamily="18" charset="0"/>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pPr>
                      <a:endParaRPr lang="de-DE" sz="1400" dirty="0">
                        <a:effectLst/>
                        <a:latin typeface="+mn-lt"/>
                      </a:endParaRPr>
                    </a:p>
                  </a:txBody>
                  <a:tcPr marL="5339" marR="5339" marT="5339" marB="53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pPr>
                      <a:endParaRPr lang="de-DE" sz="1400" dirty="0">
                        <a:effectLst/>
                        <a:latin typeface="+mn-lt"/>
                      </a:endParaRPr>
                    </a:p>
                  </a:txBody>
                  <a:tcPr marL="5339" marR="5339" marT="5339" marB="533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1023885"/>
                  </a:ext>
                </a:extLst>
              </a:tr>
            </a:tbl>
          </a:graphicData>
        </a:graphic>
      </p:graphicFrame>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14</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185824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bwMode="auto">
          <a:xfrm>
            <a:off x="396000" y="2340000"/>
            <a:ext cx="8352000" cy="36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2600"/>
              </a:lnSpc>
              <a:spcBef>
                <a:spcPts val="600"/>
              </a:spcBef>
              <a:spcAft>
                <a:spcPct val="0"/>
              </a:spcAft>
              <a:buFont typeface="Arial" panose="020B0604020202020204" pitchFamily="34" charset="0"/>
              <a:buNone/>
              <a:defRPr sz="2000" b="0" kern="1200">
                <a:solidFill>
                  <a:schemeClr val="tx1"/>
                </a:solidFill>
                <a:latin typeface="+mn-lt"/>
                <a:ea typeface="+mn-ea"/>
                <a:cs typeface="+mn-cs"/>
              </a:defRPr>
            </a:lvl1pPr>
            <a:lvl2pPr marL="180975" indent="-180975" algn="l" rtl="0" eaLnBrk="0" fontAlgn="base" hangingPunct="0">
              <a:lnSpc>
                <a:spcPts val="2600"/>
              </a:lnSpc>
              <a:spcBef>
                <a:spcPts val="600"/>
              </a:spcBef>
              <a:spcAft>
                <a:spcPct val="0"/>
              </a:spcAft>
              <a:buSzPct val="85000"/>
              <a:buFontTx/>
              <a:buBlip>
                <a:blip r:embed="rId3"/>
              </a:buBlip>
              <a:defRPr sz="1800" kern="1200">
                <a:solidFill>
                  <a:schemeClr val="tx1"/>
                </a:solidFill>
                <a:latin typeface="+mn-lt"/>
                <a:ea typeface="+mn-ea"/>
                <a:cs typeface="+mn-cs"/>
              </a:defRPr>
            </a:lvl2pPr>
            <a:lvl3pPr marL="361950" indent="-180975" algn="l" rtl="0" eaLnBrk="0" fontAlgn="base" hangingPunct="0">
              <a:lnSpc>
                <a:spcPts val="2200"/>
              </a:lnSpc>
              <a:spcBef>
                <a:spcPts val="600"/>
              </a:spcBef>
              <a:spcAft>
                <a:spcPct val="0"/>
              </a:spcAft>
              <a:buFontTx/>
              <a:buBlip>
                <a:blip r:embed="rId4"/>
              </a:buBlip>
              <a:tabLst/>
              <a:defRPr sz="1600" kern="1200">
                <a:solidFill>
                  <a:schemeClr val="tx1"/>
                </a:solidFill>
                <a:latin typeface="+mn-lt"/>
                <a:ea typeface="+mn-ea"/>
                <a:cs typeface="+mn-cs"/>
              </a:defRPr>
            </a:lvl3pPr>
            <a:lvl4pPr marL="542925" indent="-180975" algn="l" rtl="0" eaLnBrk="0" fontAlgn="base" hangingPunct="0">
              <a:lnSpc>
                <a:spcPts val="2000"/>
              </a:lnSpc>
              <a:spcBef>
                <a:spcPts val="600"/>
              </a:spcBef>
              <a:spcAft>
                <a:spcPct val="0"/>
              </a:spcAft>
              <a:buFontTx/>
              <a:buBlip>
                <a:blip r:embed="rId4"/>
              </a:buBlip>
              <a:defRPr sz="1400" kern="1200">
                <a:solidFill>
                  <a:schemeClr val="tx1"/>
                </a:solidFill>
                <a:latin typeface="+mn-lt"/>
                <a:ea typeface="+mn-ea"/>
                <a:cs typeface="+mn-cs"/>
              </a:defRPr>
            </a:lvl4pPr>
            <a:lvl5pPr marL="714375" indent="-171450" algn="l" rtl="0" eaLnBrk="0" fontAlgn="base" hangingPunct="0">
              <a:lnSpc>
                <a:spcPts val="1700"/>
              </a:lnSpc>
              <a:spcBef>
                <a:spcPts val="600"/>
              </a:spcBef>
              <a:spcAft>
                <a:spcPct val="0"/>
              </a:spcAft>
              <a:buFontTx/>
              <a:buBlip>
                <a:blip r:embed="rId4"/>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Physical tape structure</a:t>
            </a:r>
            <a:br>
              <a:rPr lang="en-US" dirty="0"/>
            </a:br>
            <a:r>
              <a:rPr lang="en-US" dirty="0"/>
              <a:t>LTO-7</a:t>
            </a:r>
          </a:p>
        </p:txBody>
      </p:sp>
      <p:sp>
        <p:nvSpPr>
          <p:cNvPr id="2" name="Titel 1"/>
          <p:cNvSpPr>
            <a:spLocks noGrp="1"/>
          </p:cNvSpPr>
          <p:nvPr>
            <p:ph type="title"/>
          </p:nvPr>
        </p:nvSpPr>
        <p:spPr/>
        <p:txBody>
          <a:bodyPr/>
          <a:lstStyle/>
          <a:p>
            <a:r>
              <a:rPr lang="en-US" dirty="0"/>
              <a:t>LTO – Bands, Wraps and Tracks</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235994723"/>
              </p:ext>
            </p:extLst>
          </p:nvPr>
        </p:nvGraphicFramePr>
        <p:xfrm>
          <a:off x="1907704" y="3332996"/>
          <a:ext cx="1150620" cy="1614492"/>
        </p:xfrm>
        <a:graphic>
          <a:graphicData uri="http://schemas.openxmlformats.org/drawingml/2006/table">
            <a:tbl>
              <a:tblPr firstRow="1" firstCol="1" bandRow="1">
                <a:tableStyleId>{16D9F66E-5EB9-4882-86FB-DCBF35E3C3E4}</a:tableStyleId>
              </a:tblPr>
              <a:tblGrid>
                <a:gridCol w="1150620">
                  <a:extLst>
                    <a:ext uri="{9D8B030D-6E8A-4147-A177-3AD203B41FA5}">
                      <a16:colId xmlns:a16="http://schemas.microsoft.com/office/drawing/2014/main" val="545209935"/>
                    </a:ext>
                  </a:extLst>
                </a:gridCol>
              </a:tblGrid>
              <a:tr h="179388">
                <a:tc>
                  <a:txBody>
                    <a:bodyPr/>
                    <a:lstStyle/>
                    <a:p>
                      <a:pPr>
                        <a:lnSpc>
                          <a:spcPct val="107000"/>
                        </a:lnSpc>
                        <a:spcAft>
                          <a:spcPts val="0"/>
                        </a:spcAft>
                      </a:pPr>
                      <a:r>
                        <a:rPr lang="de-DE" sz="1100" dirty="0" err="1">
                          <a:effectLst/>
                        </a:rPr>
                        <a:t>Servo</a:t>
                      </a:r>
                      <a:r>
                        <a:rPr lang="de-DE" sz="1100" dirty="0">
                          <a:effectLst/>
                        </a:rPr>
                        <a:t> </a:t>
                      </a:r>
                      <a:r>
                        <a:rPr lang="de-DE" sz="1100" dirty="0" err="1">
                          <a:effectLst/>
                        </a:rPr>
                        <a:t>track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906793"/>
                  </a:ext>
                </a:extLst>
              </a:tr>
              <a:tr h="179388">
                <a:tc>
                  <a:txBody>
                    <a:bodyPr/>
                    <a:lstStyle/>
                    <a:p>
                      <a:pPr>
                        <a:lnSpc>
                          <a:spcPct val="107000"/>
                        </a:lnSpc>
                        <a:spcAft>
                          <a:spcPts val="0"/>
                        </a:spcAft>
                      </a:pPr>
                      <a:r>
                        <a:rPr lang="de-DE" sz="1100" dirty="0">
                          <a:effectLst/>
                        </a:rPr>
                        <a:t>Band 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0734120"/>
                  </a:ext>
                </a:extLst>
              </a:tr>
              <a:tr h="179388">
                <a:tc>
                  <a:txBody>
                    <a:bodyPr/>
                    <a:lstStyle/>
                    <a:p>
                      <a:pPr>
                        <a:lnSpc>
                          <a:spcPct val="107000"/>
                        </a:lnSpc>
                        <a:spcAft>
                          <a:spcPts val="0"/>
                        </a:spcAft>
                      </a:pPr>
                      <a:r>
                        <a:rPr lang="de-DE" sz="1100" dirty="0" err="1">
                          <a:effectLst/>
                        </a:rPr>
                        <a:t>Servo</a:t>
                      </a:r>
                      <a:r>
                        <a:rPr lang="de-DE" sz="1100" dirty="0">
                          <a:effectLst/>
                        </a:rPr>
                        <a:t> </a:t>
                      </a:r>
                      <a:r>
                        <a:rPr lang="de-DE" sz="1100" dirty="0" err="1">
                          <a:effectLst/>
                        </a:rPr>
                        <a:t>track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411691"/>
                  </a:ext>
                </a:extLst>
              </a:tr>
              <a:tr h="179388">
                <a:tc>
                  <a:txBody>
                    <a:bodyPr/>
                    <a:lstStyle/>
                    <a:p>
                      <a:pPr>
                        <a:lnSpc>
                          <a:spcPct val="107000"/>
                        </a:lnSpc>
                        <a:spcAft>
                          <a:spcPts val="0"/>
                        </a:spcAft>
                      </a:pPr>
                      <a:r>
                        <a:rPr lang="de-DE" sz="1100" dirty="0">
                          <a:effectLst/>
                        </a:rPr>
                        <a:t>Band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11224"/>
                  </a:ext>
                </a:extLst>
              </a:tr>
              <a:tr h="179388">
                <a:tc>
                  <a:txBody>
                    <a:bodyPr/>
                    <a:lstStyle/>
                    <a:p>
                      <a:pPr>
                        <a:lnSpc>
                          <a:spcPct val="107000"/>
                        </a:lnSpc>
                        <a:spcAft>
                          <a:spcPts val="0"/>
                        </a:spcAft>
                      </a:pPr>
                      <a:r>
                        <a:rPr lang="de-DE" sz="1100" dirty="0" err="1">
                          <a:effectLst/>
                        </a:rPr>
                        <a:t>Servo</a:t>
                      </a:r>
                      <a:r>
                        <a:rPr lang="de-DE" sz="1100" dirty="0">
                          <a:effectLst/>
                        </a:rPr>
                        <a:t> </a:t>
                      </a:r>
                      <a:r>
                        <a:rPr lang="de-DE" sz="1100" dirty="0" err="1">
                          <a:effectLst/>
                        </a:rPr>
                        <a:t>track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984126"/>
                  </a:ext>
                </a:extLst>
              </a:tr>
              <a:tr h="179388">
                <a:tc>
                  <a:txBody>
                    <a:bodyPr/>
                    <a:lstStyle/>
                    <a:p>
                      <a:pPr>
                        <a:lnSpc>
                          <a:spcPct val="107000"/>
                        </a:lnSpc>
                        <a:spcAft>
                          <a:spcPts val="0"/>
                        </a:spcAft>
                      </a:pPr>
                      <a:r>
                        <a:rPr lang="de-DE" sz="1100" dirty="0">
                          <a:effectLst/>
                        </a:rPr>
                        <a:t>Band 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1795239"/>
                  </a:ext>
                </a:extLst>
              </a:tr>
              <a:tr h="179388">
                <a:tc>
                  <a:txBody>
                    <a:bodyPr/>
                    <a:lstStyle/>
                    <a:p>
                      <a:pPr>
                        <a:lnSpc>
                          <a:spcPct val="107000"/>
                        </a:lnSpc>
                        <a:spcAft>
                          <a:spcPts val="0"/>
                        </a:spcAft>
                      </a:pPr>
                      <a:r>
                        <a:rPr lang="de-DE" sz="1100" dirty="0" err="1">
                          <a:effectLst/>
                        </a:rPr>
                        <a:t>Servo</a:t>
                      </a:r>
                      <a:r>
                        <a:rPr lang="de-DE" sz="1100" dirty="0">
                          <a:effectLst/>
                        </a:rPr>
                        <a:t> </a:t>
                      </a:r>
                      <a:r>
                        <a:rPr lang="de-DE" sz="1100" dirty="0" err="1">
                          <a:effectLst/>
                        </a:rPr>
                        <a:t>track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3849363"/>
                  </a:ext>
                </a:extLst>
              </a:tr>
              <a:tr h="179388">
                <a:tc>
                  <a:txBody>
                    <a:bodyPr/>
                    <a:lstStyle/>
                    <a:p>
                      <a:pPr>
                        <a:lnSpc>
                          <a:spcPct val="107000"/>
                        </a:lnSpc>
                        <a:spcAft>
                          <a:spcPts val="0"/>
                        </a:spcAft>
                      </a:pPr>
                      <a:r>
                        <a:rPr lang="de-DE" sz="1100" dirty="0">
                          <a:effectLst/>
                        </a:rPr>
                        <a:t>Band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9714846"/>
                  </a:ext>
                </a:extLst>
              </a:tr>
              <a:tr h="179388">
                <a:tc>
                  <a:txBody>
                    <a:bodyPr/>
                    <a:lstStyle/>
                    <a:p>
                      <a:pPr>
                        <a:lnSpc>
                          <a:spcPct val="107000"/>
                        </a:lnSpc>
                        <a:spcAft>
                          <a:spcPts val="0"/>
                        </a:spcAft>
                      </a:pPr>
                      <a:r>
                        <a:rPr lang="de-DE" sz="1100" dirty="0" err="1">
                          <a:effectLst/>
                        </a:rPr>
                        <a:t>Servo</a:t>
                      </a:r>
                      <a:r>
                        <a:rPr lang="de-DE" sz="1100" dirty="0">
                          <a:effectLst/>
                        </a:rPr>
                        <a:t> </a:t>
                      </a:r>
                      <a:r>
                        <a:rPr lang="de-DE" sz="1100" dirty="0" err="1">
                          <a:effectLst/>
                        </a:rPr>
                        <a:t>track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129317"/>
                  </a:ext>
                </a:extLst>
              </a:tr>
            </a:tbl>
          </a:graphicData>
        </a:graphic>
      </p:graphicFrame>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15</a:t>
            </a:fld>
            <a:r>
              <a:rPr lang="de-DE" altLang="de-DE" dirty="0"/>
              <a:t> </a:t>
            </a:r>
            <a:r>
              <a:rPr lang="de-DE" altLang="de-DE" dirty="0" err="1"/>
              <a:t>of</a:t>
            </a:r>
            <a:r>
              <a:rPr lang="de-DE" altLang="de-DE" dirty="0"/>
              <a:t> 19 </a:t>
            </a:r>
          </a:p>
        </p:txBody>
      </p:sp>
      <p:graphicFrame>
        <p:nvGraphicFramePr>
          <p:cNvPr id="10" name="Inhaltsplatzhalter 6"/>
          <p:cNvGraphicFramePr>
            <a:graphicFrameLocks/>
          </p:cNvGraphicFramePr>
          <p:nvPr>
            <p:extLst>
              <p:ext uri="{D42A27DB-BD31-4B8C-83A1-F6EECF244321}">
                <p14:modId xmlns:p14="http://schemas.microsoft.com/office/powerpoint/2010/main" val="2688964099"/>
              </p:ext>
            </p:extLst>
          </p:nvPr>
        </p:nvGraphicFramePr>
        <p:xfrm>
          <a:off x="3707904" y="2684924"/>
          <a:ext cx="864096" cy="3408372"/>
        </p:xfrm>
        <a:graphic>
          <a:graphicData uri="http://schemas.openxmlformats.org/drawingml/2006/table">
            <a:tbl>
              <a:tblPr firstRow="1" firstCol="1" bandRow="1">
                <a:tableStyleId>{16D9F66E-5EB9-4882-86FB-DCBF35E3C3E4}</a:tableStyleId>
              </a:tblPr>
              <a:tblGrid>
                <a:gridCol w="864096">
                  <a:extLst>
                    <a:ext uri="{9D8B030D-6E8A-4147-A177-3AD203B41FA5}">
                      <a16:colId xmlns:a16="http://schemas.microsoft.com/office/drawing/2014/main" val="545209935"/>
                    </a:ext>
                  </a:extLst>
                </a:gridCol>
              </a:tblGrid>
              <a:tr h="179388">
                <a:tc>
                  <a:txBody>
                    <a:bodyPr/>
                    <a:lstStyle/>
                    <a:p>
                      <a:pPr>
                        <a:lnSpc>
                          <a:spcPct val="107000"/>
                        </a:lnSpc>
                        <a:spcAft>
                          <a:spcPts val="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Wrap</a:t>
                      </a:r>
                      <a:r>
                        <a:rPr lang="de-DE" sz="1100" dirty="0">
                          <a:effectLst/>
                          <a:latin typeface="Calibri" panose="020F0502020204030204" pitchFamily="34" charset="0"/>
                          <a:ea typeface="Calibri" panose="020F0502020204030204" pitchFamily="34" charset="0"/>
                          <a:cs typeface="Times New Roman" panose="02020603050405020304" pitchFamily="18" charset="0"/>
                        </a:rPr>
                        <a:t> 0 ↔</a:t>
                      </a:r>
                    </a:p>
                  </a:txBody>
                  <a:tcPr marL="68580" marR="68580" marT="0" marB="0"/>
                </a:tc>
                <a:extLst>
                  <a:ext uri="{0D108BD9-81ED-4DB2-BD59-A6C34878D82A}">
                    <a16:rowId xmlns:a16="http://schemas.microsoft.com/office/drawing/2014/main" val="2552906793"/>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1 ↔</a:t>
                      </a:r>
                    </a:p>
                  </a:txBody>
                  <a:tcPr marL="68580" marR="68580" marT="0" marB="0"/>
                </a:tc>
                <a:extLst>
                  <a:ext uri="{0D108BD9-81ED-4DB2-BD59-A6C34878D82A}">
                    <a16:rowId xmlns:a16="http://schemas.microsoft.com/office/drawing/2014/main" val="2598668240"/>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 ↔</a:t>
                      </a:r>
                    </a:p>
                  </a:txBody>
                  <a:tcPr marL="68580" marR="68580" marT="0" marB="0"/>
                </a:tc>
                <a:extLst>
                  <a:ext uri="{0D108BD9-81ED-4DB2-BD59-A6C34878D82A}">
                    <a16:rowId xmlns:a16="http://schemas.microsoft.com/office/drawing/2014/main" val="2912895562"/>
                  </a:ext>
                </a:extLst>
              </a:tr>
              <a:tr h="179388">
                <a:tc>
                  <a:txBody>
                    <a:bodyPr/>
                    <a:lstStyle/>
                    <a:p>
                      <a:pPr>
                        <a:lnSpc>
                          <a:spcPct val="107000"/>
                        </a:lnSpc>
                        <a:spcAft>
                          <a:spcPts val="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Wrap</a:t>
                      </a:r>
                      <a:r>
                        <a:rPr lang="de-DE" sz="1100" dirty="0">
                          <a:effectLst/>
                          <a:latin typeface="Calibri" panose="020F0502020204030204" pitchFamily="34" charset="0"/>
                          <a:ea typeface="Calibri" panose="020F0502020204030204" pitchFamily="34" charset="0"/>
                          <a:cs typeface="Times New Roman" panose="02020603050405020304" pitchFamily="18" charset="0"/>
                        </a:rPr>
                        <a:t> 3 ↔</a:t>
                      </a:r>
                    </a:p>
                  </a:txBody>
                  <a:tcPr marL="68580" marR="68580" marT="0" marB="0"/>
                </a:tc>
                <a:extLst>
                  <a:ext uri="{0D108BD9-81ED-4DB2-BD59-A6C34878D82A}">
                    <a16:rowId xmlns:a16="http://schemas.microsoft.com/office/drawing/2014/main" val="1848532666"/>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4 ↔</a:t>
                      </a:r>
                    </a:p>
                  </a:txBody>
                  <a:tcPr marL="68580" marR="68580" marT="0" marB="0"/>
                </a:tc>
                <a:extLst>
                  <a:ext uri="{0D108BD9-81ED-4DB2-BD59-A6C34878D82A}">
                    <a16:rowId xmlns:a16="http://schemas.microsoft.com/office/drawing/2014/main" val="145735540"/>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5 ↔</a:t>
                      </a:r>
                    </a:p>
                  </a:txBody>
                  <a:tcPr marL="68580" marR="68580" marT="0" marB="0"/>
                </a:tc>
                <a:extLst>
                  <a:ext uri="{0D108BD9-81ED-4DB2-BD59-A6C34878D82A}">
                    <a16:rowId xmlns:a16="http://schemas.microsoft.com/office/drawing/2014/main" val="150044986"/>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6 ↔</a:t>
                      </a:r>
                    </a:p>
                  </a:txBody>
                  <a:tcPr marL="68580" marR="68580" marT="0" marB="0"/>
                </a:tc>
                <a:extLst>
                  <a:ext uri="{0D108BD9-81ED-4DB2-BD59-A6C34878D82A}">
                    <a16:rowId xmlns:a16="http://schemas.microsoft.com/office/drawing/2014/main" val="1122890249"/>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7 ↔</a:t>
                      </a:r>
                    </a:p>
                  </a:txBody>
                  <a:tcPr marL="68580" marR="68580" marT="0" marB="0"/>
                </a:tc>
                <a:extLst>
                  <a:ext uri="{0D108BD9-81ED-4DB2-BD59-A6C34878D82A}">
                    <a16:rowId xmlns:a16="http://schemas.microsoft.com/office/drawing/2014/main" val="2227954881"/>
                  </a:ext>
                </a:extLst>
              </a:tr>
              <a:tr h="179388">
                <a:tc>
                  <a:txBody>
                    <a:bodyPr/>
                    <a:lstStyle/>
                    <a:p>
                      <a:pPr>
                        <a:lnSpc>
                          <a:spcPct val="107000"/>
                        </a:lnSpc>
                        <a:spcAft>
                          <a:spcPts val="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Wrap</a:t>
                      </a:r>
                      <a:r>
                        <a:rPr lang="de-DE" sz="1100" dirty="0">
                          <a:effectLst/>
                          <a:latin typeface="Calibri" panose="020F0502020204030204" pitchFamily="34" charset="0"/>
                          <a:ea typeface="Calibri" panose="020F0502020204030204" pitchFamily="34" charset="0"/>
                          <a:cs typeface="Times New Roman" panose="02020603050405020304" pitchFamily="18" charset="0"/>
                        </a:rPr>
                        <a:t> 8 ↔</a:t>
                      </a:r>
                    </a:p>
                  </a:txBody>
                  <a:tcPr marL="68580" marR="68580" marT="0" marB="0"/>
                </a:tc>
                <a:extLst>
                  <a:ext uri="{0D108BD9-81ED-4DB2-BD59-A6C34878D82A}">
                    <a16:rowId xmlns:a16="http://schemas.microsoft.com/office/drawing/2014/main" val="173954605"/>
                  </a:ext>
                </a:extLst>
              </a:tr>
              <a:tr h="179388">
                <a:tc>
                  <a:txBody>
                    <a:bodyPr/>
                    <a:lstStyle/>
                    <a:p>
                      <a:pPr algn="ctr">
                        <a:lnSpc>
                          <a:spcPct val="107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728078030"/>
                  </a:ext>
                </a:extLst>
              </a:tr>
              <a:tr h="179388">
                <a:tc>
                  <a:txBody>
                    <a:bodyPr/>
                    <a:lstStyle/>
                    <a:p>
                      <a:pPr>
                        <a:lnSpc>
                          <a:spcPct val="107000"/>
                        </a:lnSpc>
                        <a:spcAft>
                          <a:spcPts val="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Wrap</a:t>
                      </a:r>
                      <a:r>
                        <a:rPr lang="de-DE" sz="1100" dirty="0">
                          <a:effectLst/>
                          <a:latin typeface="Calibri" panose="020F0502020204030204" pitchFamily="34" charset="0"/>
                          <a:ea typeface="Calibri" panose="020F0502020204030204" pitchFamily="34" charset="0"/>
                          <a:cs typeface="Times New Roman" panose="02020603050405020304" pitchFamily="18" charset="0"/>
                        </a:rPr>
                        <a:t> 19 ↔</a:t>
                      </a:r>
                    </a:p>
                  </a:txBody>
                  <a:tcPr marL="68580" marR="68580" marT="0" marB="0"/>
                </a:tc>
                <a:extLst>
                  <a:ext uri="{0D108BD9-81ED-4DB2-BD59-A6C34878D82A}">
                    <a16:rowId xmlns:a16="http://schemas.microsoft.com/office/drawing/2014/main" val="2487249478"/>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20 ↔</a:t>
                      </a:r>
                    </a:p>
                  </a:txBody>
                  <a:tcPr marL="68580" marR="68580" marT="0" marB="0"/>
                </a:tc>
                <a:extLst>
                  <a:ext uri="{0D108BD9-81ED-4DB2-BD59-A6C34878D82A}">
                    <a16:rowId xmlns:a16="http://schemas.microsoft.com/office/drawing/2014/main" val="4130734120"/>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21 ↔</a:t>
                      </a:r>
                    </a:p>
                  </a:txBody>
                  <a:tcPr marL="68580" marR="68580" marT="0" marB="0"/>
                </a:tc>
                <a:extLst>
                  <a:ext uri="{0D108BD9-81ED-4DB2-BD59-A6C34878D82A}">
                    <a16:rowId xmlns:a16="http://schemas.microsoft.com/office/drawing/2014/main" val="154411691"/>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22 ↔</a:t>
                      </a:r>
                    </a:p>
                  </a:txBody>
                  <a:tcPr marL="68580" marR="68580" marT="0" marB="0"/>
                </a:tc>
                <a:extLst>
                  <a:ext uri="{0D108BD9-81ED-4DB2-BD59-A6C34878D82A}">
                    <a16:rowId xmlns:a16="http://schemas.microsoft.com/office/drawing/2014/main" val="91911224"/>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23 ↔</a:t>
                      </a:r>
                    </a:p>
                  </a:txBody>
                  <a:tcPr marL="68580" marR="68580" marT="0" marB="0"/>
                </a:tc>
                <a:extLst>
                  <a:ext uri="{0D108BD9-81ED-4DB2-BD59-A6C34878D82A}">
                    <a16:rowId xmlns:a16="http://schemas.microsoft.com/office/drawing/2014/main" val="3381984126"/>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24 ↔</a:t>
                      </a:r>
                    </a:p>
                  </a:txBody>
                  <a:tcPr marL="68580" marR="68580" marT="0" marB="0"/>
                </a:tc>
                <a:extLst>
                  <a:ext uri="{0D108BD9-81ED-4DB2-BD59-A6C34878D82A}">
                    <a16:rowId xmlns:a16="http://schemas.microsoft.com/office/drawing/2014/main" val="4281795239"/>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25 ↔</a:t>
                      </a:r>
                    </a:p>
                  </a:txBody>
                  <a:tcPr marL="68580" marR="68580" marT="0" marB="0"/>
                </a:tc>
                <a:extLst>
                  <a:ext uri="{0D108BD9-81ED-4DB2-BD59-A6C34878D82A}">
                    <a16:rowId xmlns:a16="http://schemas.microsoft.com/office/drawing/2014/main" val="3353849363"/>
                  </a:ext>
                </a:extLst>
              </a:tr>
              <a:tr h="179388">
                <a:tc>
                  <a:txBody>
                    <a:bodyPr/>
                    <a:lstStyle/>
                    <a:p>
                      <a:pPr>
                        <a:lnSpc>
                          <a:spcPct val="107000"/>
                        </a:lnSpc>
                        <a:spcAft>
                          <a:spcPts val="0"/>
                        </a:spcAft>
                      </a:pPr>
                      <a:r>
                        <a:rPr lang="de-DE" sz="1100">
                          <a:effectLst/>
                          <a:latin typeface="Calibri" panose="020F0502020204030204" pitchFamily="34" charset="0"/>
                          <a:ea typeface="Calibri" panose="020F0502020204030204" pitchFamily="34" charset="0"/>
                          <a:cs typeface="Times New Roman" panose="02020603050405020304" pitchFamily="18" charset="0"/>
                        </a:rPr>
                        <a:t>Wrap 26 ↔</a:t>
                      </a:r>
                    </a:p>
                  </a:txBody>
                  <a:tcPr marL="68580" marR="68580" marT="0" marB="0"/>
                </a:tc>
                <a:extLst>
                  <a:ext uri="{0D108BD9-81ED-4DB2-BD59-A6C34878D82A}">
                    <a16:rowId xmlns:a16="http://schemas.microsoft.com/office/drawing/2014/main" val="3599714846"/>
                  </a:ext>
                </a:extLst>
              </a:tr>
              <a:tr h="179388">
                <a:tc>
                  <a:txBody>
                    <a:bodyPr/>
                    <a:lstStyle/>
                    <a:p>
                      <a:pPr>
                        <a:lnSpc>
                          <a:spcPct val="107000"/>
                        </a:lnSpc>
                        <a:spcAft>
                          <a:spcPts val="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Wrap</a:t>
                      </a:r>
                      <a:r>
                        <a:rPr lang="de-DE" sz="1100" dirty="0">
                          <a:effectLst/>
                          <a:latin typeface="Calibri" panose="020F0502020204030204" pitchFamily="34" charset="0"/>
                          <a:ea typeface="Calibri" panose="020F0502020204030204" pitchFamily="34" charset="0"/>
                          <a:cs typeface="Times New Roman" panose="02020603050405020304" pitchFamily="18" charset="0"/>
                        </a:rPr>
                        <a:t> 27 ↔</a:t>
                      </a:r>
                    </a:p>
                  </a:txBody>
                  <a:tcPr marL="68580" marR="68580" marT="0" marB="0"/>
                </a:tc>
                <a:extLst>
                  <a:ext uri="{0D108BD9-81ED-4DB2-BD59-A6C34878D82A}">
                    <a16:rowId xmlns:a16="http://schemas.microsoft.com/office/drawing/2014/main" val="1874129317"/>
                  </a:ext>
                </a:extLst>
              </a:tr>
            </a:tbl>
          </a:graphicData>
        </a:graphic>
      </p:graphicFrame>
      <p:cxnSp>
        <p:nvCxnSpPr>
          <p:cNvPr id="12" name="Gerader Verbinder 11"/>
          <p:cNvCxnSpPr/>
          <p:nvPr/>
        </p:nvCxnSpPr>
        <p:spPr>
          <a:xfrm>
            <a:off x="3058324" y="4359901"/>
            <a:ext cx="649580" cy="1733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flipV="1">
            <a:off x="3050654" y="2684925"/>
            <a:ext cx="657250" cy="1505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elle 18"/>
          <p:cNvGraphicFramePr>
            <a:graphicFrameLocks noGrp="1"/>
          </p:cNvGraphicFramePr>
          <p:nvPr>
            <p:extLst>
              <p:ext uri="{D42A27DB-BD31-4B8C-83A1-F6EECF244321}">
                <p14:modId xmlns:p14="http://schemas.microsoft.com/office/powerpoint/2010/main" val="2972866705"/>
              </p:ext>
            </p:extLst>
          </p:nvPr>
        </p:nvGraphicFramePr>
        <p:xfrm>
          <a:off x="5436096" y="1807046"/>
          <a:ext cx="881771" cy="4484700"/>
        </p:xfrm>
        <a:graphic>
          <a:graphicData uri="http://schemas.openxmlformats.org/drawingml/2006/table">
            <a:tbl>
              <a:tblPr firstRow="1" firstCol="1" bandRow="1">
                <a:tableStyleId>{8A107856-5554-42FB-B03E-39F5DBC370BA}</a:tableStyleId>
              </a:tblPr>
              <a:tblGrid>
                <a:gridCol w="881771">
                  <a:extLst>
                    <a:ext uri="{9D8B030D-6E8A-4147-A177-3AD203B41FA5}">
                      <a16:colId xmlns:a16="http://schemas.microsoft.com/office/drawing/2014/main" val="4270857260"/>
                    </a:ext>
                  </a:extLst>
                </a:gridCol>
              </a:tblGrid>
              <a:tr h="179388">
                <a:tc>
                  <a:txBody>
                    <a:bodyPr/>
                    <a:lstStyle/>
                    <a:p>
                      <a:pPr>
                        <a:lnSpc>
                          <a:spcPct val="107000"/>
                        </a:lnSpc>
                        <a:spcAft>
                          <a:spcPts val="0"/>
                        </a:spcAft>
                      </a:pPr>
                      <a:r>
                        <a:rPr lang="de-DE" sz="1100">
                          <a:effectLst/>
                        </a:rPr>
                        <a:t>Servo track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199709781"/>
                  </a:ext>
                </a:extLst>
              </a:tr>
              <a:tr h="179388">
                <a:tc>
                  <a:txBody>
                    <a:bodyPr/>
                    <a:lstStyle/>
                    <a:p>
                      <a:pPr>
                        <a:lnSpc>
                          <a:spcPct val="107000"/>
                        </a:lnSpc>
                        <a:spcAft>
                          <a:spcPts val="0"/>
                        </a:spcAft>
                      </a:pPr>
                      <a:r>
                        <a:rPr lang="de-DE" sz="1100">
                          <a:effectLst/>
                        </a:rPr>
                        <a:t>Track 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2875410313"/>
                  </a:ext>
                </a:extLst>
              </a:tr>
              <a:tr h="179388">
                <a:tc>
                  <a:txBody>
                    <a:bodyPr/>
                    <a:lstStyle/>
                    <a:p>
                      <a:pPr>
                        <a:lnSpc>
                          <a:spcPct val="107000"/>
                        </a:lnSpc>
                        <a:spcAft>
                          <a:spcPts val="0"/>
                        </a:spcAft>
                      </a:pPr>
                      <a:r>
                        <a:rPr lang="de-DE" sz="1100">
                          <a:effectLst/>
                        </a:rPr>
                        <a:t>Track 1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1149616659"/>
                  </a:ext>
                </a:extLst>
              </a:tr>
              <a:tr h="179388">
                <a:tc>
                  <a:txBody>
                    <a:bodyPr/>
                    <a:lstStyle/>
                    <a:p>
                      <a:pPr>
                        <a:lnSpc>
                          <a:spcPct val="107000"/>
                        </a:lnSpc>
                        <a:spcAft>
                          <a:spcPts val="0"/>
                        </a:spcAft>
                      </a:pPr>
                      <a:r>
                        <a:rPr lang="de-DE" sz="1100">
                          <a:effectLst/>
                        </a:rPr>
                        <a:t>Track 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80761960"/>
                  </a:ext>
                </a:extLst>
              </a:tr>
              <a:tr h="179388">
                <a:tc>
                  <a:txBody>
                    <a:bodyPr/>
                    <a:lstStyle/>
                    <a:p>
                      <a:pPr>
                        <a:lnSpc>
                          <a:spcPct val="107000"/>
                        </a:lnSpc>
                        <a:spcAft>
                          <a:spcPts val="0"/>
                        </a:spcAft>
                      </a:pPr>
                      <a:r>
                        <a:rPr lang="de-DE" sz="1100">
                          <a:effectLst/>
                        </a:rPr>
                        <a:t>Track 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304583211"/>
                  </a:ext>
                </a:extLst>
              </a:tr>
              <a:tr h="179388">
                <a:tc>
                  <a:txBody>
                    <a:bodyPr/>
                    <a:lstStyle/>
                    <a:p>
                      <a:pPr>
                        <a:lnSpc>
                          <a:spcPct val="107000"/>
                        </a:lnSpc>
                        <a:spcAft>
                          <a:spcPts val="0"/>
                        </a:spcAft>
                      </a:pPr>
                      <a:r>
                        <a:rPr lang="de-DE" sz="1100">
                          <a:effectLst/>
                        </a:rPr>
                        <a:t>Track 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2088612705"/>
                  </a:ext>
                </a:extLst>
              </a:tr>
              <a:tr h="179388">
                <a:tc>
                  <a:txBody>
                    <a:bodyPr/>
                    <a:lstStyle/>
                    <a:p>
                      <a:pPr>
                        <a:lnSpc>
                          <a:spcPct val="107000"/>
                        </a:lnSpc>
                        <a:spcAft>
                          <a:spcPts val="0"/>
                        </a:spcAft>
                      </a:pPr>
                      <a:r>
                        <a:rPr lang="de-DE" sz="1100">
                          <a:effectLst/>
                        </a:rPr>
                        <a:t>Track 5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4233696419"/>
                  </a:ext>
                </a:extLst>
              </a:tr>
              <a:tr h="179388">
                <a:tc>
                  <a:txBody>
                    <a:bodyPr/>
                    <a:lstStyle/>
                    <a:p>
                      <a:pPr>
                        <a:lnSpc>
                          <a:spcPct val="107000"/>
                        </a:lnSpc>
                        <a:spcAft>
                          <a:spcPts val="0"/>
                        </a:spcAft>
                      </a:pPr>
                      <a:r>
                        <a:rPr lang="de-DE" sz="1100">
                          <a:effectLst/>
                        </a:rPr>
                        <a:t>Track 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1182607587"/>
                  </a:ext>
                </a:extLst>
              </a:tr>
              <a:tr h="179388">
                <a:tc>
                  <a:txBody>
                    <a:bodyPr/>
                    <a:lstStyle/>
                    <a:p>
                      <a:pPr>
                        <a:lnSpc>
                          <a:spcPct val="107000"/>
                        </a:lnSpc>
                        <a:spcAft>
                          <a:spcPts val="0"/>
                        </a:spcAft>
                      </a:pPr>
                      <a:r>
                        <a:rPr lang="de-DE" sz="1100">
                          <a:effectLst/>
                        </a:rPr>
                        <a:t>Track 7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515551243"/>
                  </a:ext>
                </a:extLst>
              </a:tr>
              <a:tr h="179388">
                <a:tc>
                  <a:txBody>
                    <a:bodyPr/>
                    <a:lstStyle/>
                    <a:p>
                      <a:pPr>
                        <a:lnSpc>
                          <a:spcPct val="107000"/>
                        </a:lnSpc>
                        <a:spcAft>
                          <a:spcPts val="0"/>
                        </a:spcAft>
                      </a:pPr>
                      <a:r>
                        <a:rPr lang="de-DE" sz="1100">
                          <a:effectLst/>
                        </a:rPr>
                        <a:t>Track 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4091943726"/>
                  </a:ext>
                </a:extLst>
              </a:tr>
              <a:tr h="179388">
                <a:tc>
                  <a:txBody>
                    <a:bodyPr/>
                    <a:lstStyle/>
                    <a:p>
                      <a:pPr>
                        <a:lnSpc>
                          <a:spcPct val="107000"/>
                        </a:lnSpc>
                        <a:spcAft>
                          <a:spcPts val="0"/>
                        </a:spcAft>
                      </a:pPr>
                      <a:r>
                        <a:rPr lang="de-DE" sz="1100">
                          <a:effectLst/>
                        </a:rPr>
                        <a:t>Track 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4040587398"/>
                  </a:ext>
                </a:extLst>
              </a:tr>
              <a:tr h="179388">
                <a:tc>
                  <a:txBody>
                    <a:bodyPr/>
                    <a:lstStyle/>
                    <a:p>
                      <a:pPr>
                        <a:lnSpc>
                          <a:spcPct val="107000"/>
                        </a:lnSpc>
                        <a:spcAft>
                          <a:spcPts val="0"/>
                        </a:spcAft>
                      </a:pPr>
                      <a:r>
                        <a:rPr lang="de-DE" sz="1100">
                          <a:effectLst/>
                        </a:rPr>
                        <a:t>Track 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623545104"/>
                  </a:ext>
                </a:extLst>
              </a:tr>
              <a:tr h="179388">
                <a:tc>
                  <a:txBody>
                    <a:bodyPr/>
                    <a:lstStyle/>
                    <a:p>
                      <a:pPr algn="ctr">
                        <a:lnSpc>
                          <a:spcPct val="107000"/>
                        </a:lnSpc>
                        <a:spcAft>
                          <a:spcPts val="0"/>
                        </a:spcAft>
                      </a:pPr>
                      <a:r>
                        <a:rPr lang="de-DE" sz="1100">
                          <a:effectLst/>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4289103075"/>
                  </a:ext>
                </a:extLst>
              </a:tr>
              <a:tr h="179388">
                <a:tc>
                  <a:txBody>
                    <a:bodyPr/>
                    <a:lstStyle/>
                    <a:p>
                      <a:pPr>
                        <a:lnSpc>
                          <a:spcPct val="107000"/>
                        </a:lnSpc>
                        <a:spcAft>
                          <a:spcPts val="0"/>
                        </a:spcAft>
                      </a:pPr>
                      <a:r>
                        <a:rPr lang="de-DE" sz="1100" dirty="0">
                          <a:effectLst/>
                        </a:rPr>
                        <a:t>Track 21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384942903"/>
                  </a:ext>
                </a:extLst>
              </a:tr>
              <a:tr h="179388">
                <a:tc>
                  <a:txBody>
                    <a:bodyPr/>
                    <a:lstStyle/>
                    <a:p>
                      <a:pPr>
                        <a:lnSpc>
                          <a:spcPct val="107000"/>
                        </a:lnSpc>
                        <a:spcAft>
                          <a:spcPts val="0"/>
                        </a:spcAft>
                      </a:pPr>
                      <a:r>
                        <a:rPr lang="de-DE" sz="1100" dirty="0">
                          <a:effectLst/>
                        </a:rPr>
                        <a:t>Track 22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2207387646"/>
                  </a:ext>
                </a:extLst>
              </a:tr>
              <a:tr h="179388">
                <a:tc>
                  <a:txBody>
                    <a:bodyPr/>
                    <a:lstStyle/>
                    <a:p>
                      <a:pPr>
                        <a:lnSpc>
                          <a:spcPct val="107000"/>
                        </a:lnSpc>
                        <a:spcAft>
                          <a:spcPts val="0"/>
                        </a:spcAft>
                      </a:pPr>
                      <a:r>
                        <a:rPr lang="de-DE" sz="1100" dirty="0">
                          <a:effectLst/>
                        </a:rPr>
                        <a:t>Track 23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1009108527"/>
                  </a:ext>
                </a:extLst>
              </a:tr>
              <a:tr h="179388">
                <a:tc>
                  <a:txBody>
                    <a:bodyPr/>
                    <a:lstStyle/>
                    <a:p>
                      <a:pPr>
                        <a:lnSpc>
                          <a:spcPct val="107000"/>
                        </a:lnSpc>
                        <a:spcAft>
                          <a:spcPts val="0"/>
                        </a:spcAft>
                      </a:pPr>
                      <a:r>
                        <a:rPr lang="de-DE" sz="1100" dirty="0">
                          <a:effectLst/>
                        </a:rPr>
                        <a:t>Track 24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89663659"/>
                  </a:ext>
                </a:extLst>
              </a:tr>
              <a:tr h="179388">
                <a:tc>
                  <a:txBody>
                    <a:bodyPr/>
                    <a:lstStyle/>
                    <a:p>
                      <a:pPr>
                        <a:lnSpc>
                          <a:spcPct val="107000"/>
                        </a:lnSpc>
                        <a:spcAft>
                          <a:spcPts val="0"/>
                        </a:spcAft>
                      </a:pPr>
                      <a:r>
                        <a:rPr lang="de-DE" sz="1100" dirty="0">
                          <a:effectLst/>
                        </a:rPr>
                        <a:t>Track 25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90099018"/>
                  </a:ext>
                </a:extLst>
              </a:tr>
              <a:tr h="179388">
                <a:tc>
                  <a:txBody>
                    <a:bodyPr/>
                    <a:lstStyle/>
                    <a:p>
                      <a:pPr>
                        <a:lnSpc>
                          <a:spcPct val="107000"/>
                        </a:lnSpc>
                        <a:spcAft>
                          <a:spcPts val="0"/>
                        </a:spcAft>
                      </a:pPr>
                      <a:r>
                        <a:rPr lang="de-DE" sz="1100" dirty="0">
                          <a:effectLst/>
                        </a:rPr>
                        <a:t>Track 26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204449113"/>
                  </a:ext>
                </a:extLst>
              </a:tr>
              <a:tr h="179388">
                <a:tc>
                  <a:txBody>
                    <a:bodyPr/>
                    <a:lstStyle/>
                    <a:p>
                      <a:pPr>
                        <a:lnSpc>
                          <a:spcPct val="107000"/>
                        </a:lnSpc>
                        <a:spcAft>
                          <a:spcPts val="0"/>
                        </a:spcAft>
                      </a:pPr>
                      <a:r>
                        <a:rPr lang="de-DE" sz="1100" dirty="0">
                          <a:effectLst/>
                        </a:rPr>
                        <a:t>Track 27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4006174454"/>
                  </a:ext>
                </a:extLst>
              </a:tr>
              <a:tr h="179388">
                <a:tc>
                  <a:txBody>
                    <a:bodyPr/>
                    <a:lstStyle/>
                    <a:p>
                      <a:pPr>
                        <a:lnSpc>
                          <a:spcPct val="107000"/>
                        </a:lnSpc>
                        <a:spcAft>
                          <a:spcPts val="0"/>
                        </a:spcAft>
                      </a:pPr>
                      <a:r>
                        <a:rPr lang="de-DE" sz="1100" dirty="0">
                          <a:effectLst/>
                        </a:rPr>
                        <a:t>Track 28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478048607"/>
                  </a:ext>
                </a:extLst>
              </a:tr>
              <a:tr h="179388">
                <a:tc>
                  <a:txBody>
                    <a:bodyPr/>
                    <a:lstStyle/>
                    <a:p>
                      <a:pPr>
                        <a:lnSpc>
                          <a:spcPct val="107000"/>
                        </a:lnSpc>
                        <a:spcAft>
                          <a:spcPts val="0"/>
                        </a:spcAft>
                      </a:pPr>
                      <a:r>
                        <a:rPr lang="de-DE" sz="1100" dirty="0">
                          <a:effectLst/>
                        </a:rPr>
                        <a:t>Track 29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2649672786"/>
                  </a:ext>
                </a:extLst>
              </a:tr>
              <a:tr h="179388">
                <a:tc>
                  <a:txBody>
                    <a:bodyPr/>
                    <a:lstStyle/>
                    <a:p>
                      <a:pPr>
                        <a:lnSpc>
                          <a:spcPct val="107000"/>
                        </a:lnSpc>
                        <a:spcAft>
                          <a:spcPts val="0"/>
                        </a:spcAft>
                      </a:pPr>
                      <a:r>
                        <a:rPr lang="de-DE" sz="1100" dirty="0">
                          <a:effectLst/>
                        </a:rPr>
                        <a:t>Track 30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979217880"/>
                  </a:ext>
                </a:extLst>
              </a:tr>
              <a:tr h="179388">
                <a:tc>
                  <a:txBody>
                    <a:bodyPr/>
                    <a:lstStyle/>
                    <a:p>
                      <a:pPr>
                        <a:lnSpc>
                          <a:spcPct val="107000"/>
                        </a:lnSpc>
                        <a:spcAft>
                          <a:spcPts val="0"/>
                        </a:spcAft>
                      </a:pPr>
                      <a:r>
                        <a:rPr lang="de-DE" sz="1100" dirty="0">
                          <a:effectLst/>
                        </a:rPr>
                        <a:t>Track 31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486388928"/>
                  </a:ext>
                </a:extLst>
              </a:tr>
              <a:tr h="179388">
                <a:tc>
                  <a:txBody>
                    <a:bodyPr/>
                    <a:lstStyle/>
                    <a:p>
                      <a:pPr>
                        <a:lnSpc>
                          <a:spcPct val="107000"/>
                        </a:lnSpc>
                        <a:spcAft>
                          <a:spcPts val="0"/>
                        </a:spcAft>
                      </a:pPr>
                      <a:r>
                        <a:rPr lang="de-DE" sz="1100" dirty="0" err="1">
                          <a:effectLst/>
                        </a:rPr>
                        <a:t>Servo</a:t>
                      </a:r>
                      <a:r>
                        <a:rPr lang="de-DE" sz="1100" dirty="0">
                          <a:effectLst/>
                        </a:rPr>
                        <a:t> </a:t>
                      </a:r>
                      <a:r>
                        <a:rPr lang="de-DE" sz="1100" dirty="0" err="1">
                          <a:effectLst/>
                        </a:rPr>
                        <a:t>track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50" marR="56150" marT="0" marB="0"/>
                </a:tc>
                <a:extLst>
                  <a:ext uri="{0D108BD9-81ED-4DB2-BD59-A6C34878D82A}">
                    <a16:rowId xmlns:a16="http://schemas.microsoft.com/office/drawing/2014/main" val="3152065470"/>
                  </a:ext>
                </a:extLst>
              </a:tr>
            </a:tbl>
          </a:graphicData>
        </a:graphic>
      </p:graphicFrame>
      <p:cxnSp>
        <p:nvCxnSpPr>
          <p:cNvPr id="21" name="Gerader Verbinder 20"/>
          <p:cNvCxnSpPr/>
          <p:nvPr/>
        </p:nvCxnSpPr>
        <p:spPr>
          <a:xfrm flipV="1">
            <a:off x="4572000" y="1807046"/>
            <a:ext cx="864096" cy="877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4572000" y="2854579"/>
            <a:ext cx="864096" cy="3238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Tabelle 23"/>
          <p:cNvGraphicFramePr>
            <a:graphicFrameLocks noGrp="1"/>
          </p:cNvGraphicFramePr>
          <p:nvPr>
            <p:extLst>
              <p:ext uri="{D42A27DB-BD31-4B8C-83A1-F6EECF244321}">
                <p14:modId xmlns:p14="http://schemas.microsoft.com/office/powerpoint/2010/main" val="3601518324"/>
              </p:ext>
            </p:extLst>
          </p:nvPr>
        </p:nvGraphicFramePr>
        <p:xfrm>
          <a:off x="6948264" y="3681089"/>
          <a:ext cx="1799736" cy="538164"/>
        </p:xfrm>
        <a:graphic>
          <a:graphicData uri="http://schemas.openxmlformats.org/drawingml/2006/table">
            <a:tbl>
              <a:tblPr firstRow="1" firstCol="1" bandRow="1">
                <a:tableStyleId>{8A107856-5554-42FB-B03E-39F5DBC370BA}</a:tableStyleId>
              </a:tblPr>
              <a:tblGrid>
                <a:gridCol w="1152128">
                  <a:extLst>
                    <a:ext uri="{9D8B030D-6E8A-4147-A177-3AD203B41FA5}">
                      <a16:colId xmlns:a16="http://schemas.microsoft.com/office/drawing/2014/main" val="2472637458"/>
                    </a:ext>
                  </a:extLst>
                </a:gridCol>
                <a:gridCol w="647608">
                  <a:extLst>
                    <a:ext uri="{9D8B030D-6E8A-4147-A177-3AD203B41FA5}">
                      <a16:colId xmlns:a16="http://schemas.microsoft.com/office/drawing/2014/main" val="1937217908"/>
                    </a:ext>
                  </a:extLst>
                </a:gridCol>
              </a:tblGrid>
              <a:tr h="179388">
                <a:tc>
                  <a:txBody>
                    <a:bodyPr/>
                    <a:lstStyle/>
                    <a:p>
                      <a:pPr>
                        <a:lnSpc>
                          <a:spcPct val="107000"/>
                        </a:lnSpc>
                        <a:spcAft>
                          <a:spcPts val="0"/>
                        </a:spcAft>
                      </a:pPr>
                      <a:r>
                        <a:rPr lang="de-DE" sz="1100">
                          <a:effectLst/>
                        </a:rPr>
                        <a:t>Read element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07000"/>
                        </a:lnSpc>
                        <a:spcAft>
                          <a:spcPts val="0"/>
                        </a:spcAft>
                      </a:pPr>
                      <a:r>
                        <a:rPr lang="de-DE" sz="1100" dirty="0" err="1">
                          <a:effectLst/>
                        </a:rPr>
                        <a:t>read-write</a:t>
                      </a:r>
                      <a:r>
                        <a:rPr lang="de-DE" sz="1100" dirty="0">
                          <a:effectLst/>
                        </a:rPr>
                        <a:t> </a:t>
                      </a:r>
                      <a:r>
                        <a:rPr lang="de-DE" sz="1100" dirty="0" err="1">
                          <a:effectLst/>
                        </a:rPr>
                        <a:t>head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0248772"/>
                  </a:ext>
                </a:extLst>
              </a:tr>
              <a:tr h="179388">
                <a:tc>
                  <a:txBody>
                    <a:bodyPr/>
                    <a:lstStyle/>
                    <a:p>
                      <a:pPr>
                        <a:lnSpc>
                          <a:spcPct val="107000"/>
                        </a:lnSpc>
                        <a:spcAft>
                          <a:spcPts val="0"/>
                        </a:spcAft>
                      </a:pPr>
                      <a:r>
                        <a:rPr lang="de-DE" sz="1100">
                          <a:effectLst/>
                        </a:rPr>
                        <a:t>32 r/w elements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949447844"/>
                  </a:ext>
                </a:extLst>
              </a:tr>
              <a:tr h="179388">
                <a:tc>
                  <a:txBody>
                    <a:bodyPr/>
                    <a:lstStyle/>
                    <a:p>
                      <a:pPr>
                        <a:lnSpc>
                          <a:spcPct val="107000"/>
                        </a:lnSpc>
                        <a:spcAft>
                          <a:spcPts val="0"/>
                        </a:spcAft>
                      </a:pPr>
                      <a:r>
                        <a:rPr lang="de-DE" sz="1100" dirty="0">
                          <a:effectLst/>
                        </a:rPr>
                        <a:t>Read </a:t>
                      </a:r>
                      <a:r>
                        <a:rPr lang="de-DE" sz="1100" dirty="0" err="1">
                          <a:effectLst/>
                        </a:rPr>
                        <a:t>element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150730771"/>
                  </a:ext>
                </a:extLst>
              </a:tr>
            </a:tbl>
          </a:graphicData>
        </a:graphic>
      </p:graphicFrame>
      <p:cxnSp>
        <p:nvCxnSpPr>
          <p:cNvPr id="26" name="Gerader Verbinder 25"/>
          <p:cNvCxnSpPr/>
          <p:nvPr/>
        </p:nvCxnSpPr>
        <p:spPr>
          <a:xfrm>
            <a:off x="6317867" y="1807045"/>
            <a:ext cx="630397" cy="187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6317867" y="4219253"/>
            <a:ext cx="630397" cy="18740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72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LTO – data encoding</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(1,7) RLL – Run-length limited</a:t>
            </a:r>
          </a:p>
          <a:p>
            <a:pPr lvl="2">
              <a:buFont typeface="Arial" panose="020B0604020202020204" pitchFamily="34" charset="0"/>
              <a:buChar char="•"/>
            </a:pPr>
            <a:r>
              <a:rPr lang="en-US" dirty="0"/>
              <a:t>(1,7) RLL maps 2 bits of data onto three bits on the medium</a:t>
            </a:r>
          </a:p>
          <a:p>
            <a:pPr lvl="2">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16</a:t>
            </a:fld>
            <a:r>
              <a:rPr lang="de-DE" altLang="de-DE" dirty="0"/>
              <a:t> </a:t>
            </a:r>
            <a:r>
              <a:rPr lang="de-DE" altLang="de-DE" dirty="0" err="1"/>
              <a:t>of</a:t>
            </a:r>
            <a:r>
              <a:rPr lang="de-DE" altLang="de-DE" dirty="0"/>
              <a:t> 19 </a:t>
            </a:r>
          </a:p>
        </p:txBody>
      </p:sp>
      <p:graphicFrame>
        <p:nvGraphicFramePr>
          <p:cNvPr id="7" name="Tabelle 6"/>
          <p:cNvGraphicFramePr>
            <a:graphicFrameLocks noGrp="1"/>
          </p:cNvGraphicFramePr>
          <p:nvPr>
            <p:extLst>
              <p:ext uri="{D42A27DB-BD31-4B8C-83A1-F6EECF244321}">
                <p14:modId xmlns:p14="http://schemas.microsoft.com/office/powerpoint/2010/main" val="3860146172"/>
              </p:ext>
            </p:extLst>
          </p:nvPr>
        </p:nvGraphicFramePr>
        <p:xfrm>
          <a:off x="5795292" y="3268800"/>
          <a:ext cx="2088232" cy="2743200"/>
        </p:xfrm>
        <a:graphic>
          <a:graphicData uri="http://schemas.openxmlformats.org/drawingml/2006/table">
            <a:tbl>
              <a:tblPr/>
              <a:tblGrid>
                <a:gridCol w="1044116">
                  <a:extLst>
                    <a:ext uri="{9D8B030D-6E8A-4147-A177-3AD203B41FA5}">
                      <a16:colId xmlns:a16="http://schemas.microsoft.com/office/drawing/2014/main" val="3578768767"/>
                    </a:ext>
                  </a:extLst>
                </a:gridCol>
                <a:gridCol w="1044116">
                  <a:extLst>
                    <a:ext uri="{9D8B030D-6E8A-4147-A177-3AD203B41FA5}">
                      <a16:colId xmlns:a16="http://schemas.microsoft.com/office/drawing/2014/main" val="1055215255"/>
                    </a:ext>
                  </a:extLst>
                </a:gridCol>
              </a:tblGrid>
              <a:tr h="304800">
                <a:tc>
                  <a:txBody>
                    <a:bodyPr/>
                    <a:lstStyle/>
                    <a:p>
                      <a:r>
                        <a:rPr lang="de-DE" sz="1400" dirty="0"/>
                        <a:t>Data</a:t>
                      </a:r>
                    </a:p>
                  </a:txBody>
                  <a:tcPr anchor="ctr">
                    <a:lnL>
                      <a:noFill/>
                    </a:lnL>
                    <a:lnR>
                      <a:noFill/>
                    </a:lnR>
                    <a:lnT>
                      <a:noFill/>
                    </a:lnT>
                    <a:lnB>
                      <a:noFill/>
                    </a:lnB>
                  </a:tcPr>
                </a:tc>
                <a:tc>
                  <a:txBody>
                    <a:bodyPr/>
                    <a:lstStyle/>
                    <a:p>
                      <a:r>
                        <a:rPr lang="de-DE" sz="1400"/>
                        <a:t>Encoded</a:t>
                      </a:r>
                    </a:p>
                  </a:txBody>
                  <a:tcPr anchor="ctr">
                    <a:lnL>
                      <a:noFill/>
                    </a:lnL>
                    <a:lnR>
                      <a:noFill/>
                    </a:lnR>
                    <a:lnT>
                      <a:noFill/>
                    </a:lnT>
                    <a:lnB>
                      <a:noFill/>
                    </a:lnB>
                  </a:tcPr>
                </a:tc>
                <a:extLst>
                  <a:ext uri="{0D108BD9-81ED-4DB2-BD59-A6C34878D82A}">
                    <a16:rowId xmlns:a16="http://schemas.microsoft.com/office/drawing/2014/main" val="3634468718"/>
                  </a:ext>
                </a:extLst>
              </a:tr>
              <a:tr h="304800">
                <a:tc>
                  <a:txBody>
                    <a:bodyPr/>
                    <a:lstStyle/>
                    <a:p>
                      <a:r>
                        <a:rPr lang="de-DE" sz="1400" dirty="0"/>
                        <a:t>00</a:t>
                      </a:r>
                    </a:p>
                  </a:txBody>
                  <a:tcPr anchor="ctr">
                    <a:lnL>
                      <a:noFill/>
                    </a:lnL>
                    <a:lnR>
                      <a:noFill/>
                    </a:lnR>
                    <a:lnT>
                      <a:noFill/>
                    </a:lnT>
                    <a:lnB>
                      <a:noFill/>
                    </a:lnB>
                  </a:tcPr>
                </a:tc>
                <a:tc>
                  <a:txBody>
                    <a:bodyPr/>
                    <a:lstStyle/>
                    <a:p>
                      <a:r>
                        <a:rPr lang="de-DE" sz="1400" dirty="0"/>
                        <a:t>101</a:t>
                      </a:r>
                    </a:p>
                  </a:txBody>
                  <a:tcPr anchor="ctr">
                    <a:lnL>
                      <a:noFill/>
                    </a:lnL>
                    <a:lnR>
                      <a:noFill/>
                    </a:lnR>
                    <a:lnT>
                      <a:noFill/>
                    </a:lnT>
                    <a:lnB>
                      <a:noFill/>
                    </a:lnB>
                  </a:tcPr>
                </a:tc>
                <a:extLst>
                  <a:ext uri="{0D108BD9-81ED-4DB2-BD59-A6C34878D82A}">
                    <a16:rowId xmlns:a16="http://schemas.microsoft.com/office/drawing/2014/main" val="2392576400"/>
                  </a:ext>
                </a:extLst>
              </a:tr>
              <a:tr h="304800">
                <a:tc>
                  <a:txBody>
                    <a:bodyPr/>
                    <a:lstStyle/>
                    <a:p>
                      <a:r>
                        <a:rPr lang="de-DE" sz="1400"/>
                        <a:t>01</a:t>
                      </a:r>
                    </a:p>
                  </a:txBody>
                  <a:tcPr anchor="ctr">
                    <a:lnL>
                      <a:noFill/>
                    </a:lnL>
                    <a:lnR>
                      <a:noFill/>
                    </a:lnR>
                    <a:lnT>
                      <a:noFill/>
                    </a:lnT>
                    <a:lnB>
                      <a:noFill/>
                    </a:lnB>
                  </a:tcPr>
                </a:tc>
                <a:tc>
                  <a:txBody>
                    <a:bodyPr/>
                    <a:lstStyle/>
                    <a:p>
                      <a:r>
                        <a:rPr lang="de-DE" sz="1400" dirty="0"/>
                        <a:t>100</a:t>
                      </a:r>
                    </a:p>
                  </a:txBody>
                  <a:tcPr anchor="ctr">
                    <a:lnL>
                      <a:noFill/>
                    </a:lnL>
                    <a:lnR>
                      <a:noFill/>
                    </a:lnR>
                    <a:lnT>
                      <a:noFill/>
                    </a:lnT>
                    <a:lnB>
                      <a:noFill/>
                    </a:lnB>
                  </a:tcPr>
                </a:tc>
                <a:extLst>
                  <a:ext uri="{0D108BD9-81ED-4DB2-BD59-A6C34878D82A}">
                    <a16:rowId xmlns:a16="http://schemas.microsoft.com/office/drawing/2014/main" val="629276584"/>
                  </a:ext>
                </a:extLst>
              </a:tr>
              <a:tr h="304800">
                <a:tc>
                  <a:txBody>
                    <a:bodyPr/>
                    <a:lstStyle/>
                    <a:p>
                      <a:r>
                        <a:rPr lang="de-DE" sz="1400"/>
                        <a:t>10</a:t>
                      </a:r>
                    </a:p>
                  </a:txBody>
                  <a:tcPr anchor="ctr">
                    <a:lnL>
                      <a:noFill/>
                    </a:lnL>
                    <a:lnR>
                      <a:noFill/>
                    </a:lnR>
                    <a:lnT>
                      <a:noFill/>
                    </a:lnT>
                    <a:lnB>
                      <a:noFill/>
                    </a:lnB>
                  </a:tcPr>
                </a:tc>
                <a:tc>
                  <a:txBody>
                    <a:bodyPr/>
                    <a:lstStyle/>
                    <a:p>
                      <a:r>
                        <a:rPr lang="de-DE" sz="1400" dirty="0"/>
                        <a:t>001</a:t>
                      </a:r>
                    </a:p>
                  </a:txBody>
                  <a:tcPr anchor="ctr">
                    <a:lnL>
                      <a:noFill/>
                    </a:lnL>
                    <a:lnR>
                      <a:noFill/>
                    </a:lnR>
                    <a:lnT>
                      <a:noFill/>
                    </a:lnT>
                    <a:lnB>
                      <a:noFill/>
                    </a:lnB>
                  </a:tcPr>
                </a:tc>
                <a:extLst>
                  <a:ext uri="{0D108BD9-81ED-4DB2-BD59-A6C34878D82A}">
                    <a16:rowId xmlns:a16="http://schemas.microsoft.com/office/drawing/2014/main" val="1543361092"/>
                  </a:ext>
                </a:extLst>
              </a:tr>
              <a:tr h="304800">
                <a:tc>
                  <a:txBody>
                    <a:bodyPr/>
                    <a:lstStyle/>
                    <a:p>
                      <a:r>
                        <a:rPr lang="de-DE" sz="1400"/>
                        <a:t>11</a:t>
                      </a:r>
                    </a:p>
                  </a:txBody>
                  <a:tcPr anchor="ctr">
                    <a:lnL>
                      <a:noFill/>
                    </a:lnL>
                    <a:lnR>
                      <a:noFill/>
                    </a:lnR>
                    <a:lnT>
                      <a:noFill/>
                    </a:lnT>
                    <a:lnB>
                      <a:noFill/>
                    </a:lnB>
                  </a:tcPr>
                </a:tc>
                <a:tc>
                  <a:txBody>
                    <a:bodyPr/>
                    <a:lstStyle/>
                    <a:p>
                      <a:r>
                        <a:rPr lang="de-DE" sz="1400" dirty="0"/>
                        <a:t>010</a:t>
                      </a:r>
                    </a:p>
                  </a:txBody>
                  <a:tcPr anchor="ctr">
                    <a:lnL>
                      <a:noFill/>
                    </a:lnL>
                    <a:lnR>
                      <a:noFill/>
                    </a:lnR>
                    <a:lnT>
                      <a:noFill/>
                    </a:lnT>
                    <a:lnB>
                      <a:noFill/>
                    </a:lnB>
                  </a:tcPr>
                </a:tc>
                <a:extLst>
                  <a:ext uri="{0D108BD9-81ED-4DB2-BD59-A6C34878D82A}">
                    <a16:rowId xmlns:a16="http://schemas.microsoft.com/office/drawing/2014/main" val="192759872"/>
                  </a:ext>
                </a:extLst>
              </a:tr>
              <a:tr h="304800">
                <a:tc>
                  <a:txBody>
                    <a:bodyPr/>
                    <a:lstStyle/>
                    <a:p>
                      <a:r>
                        <a:rPr lang="de-DE" sz="1400"/>
                        <a:t>00 00</a:t>
                      </a:r>
                    </a:p>
                  </a:txBody>
                  <a:tcPr anchor="ctr">
                    <a:lnL>
                      <a:noFill/>
                    </a:lnL>
                    <a:lnR>
                      <a:noFill/>
                    </a:lnR>
                    <a:lnT>
                      <a:noFill/>
                    </a:lnT>
                    <a:lnB>
                      <a:noFill/>
                    </a:lnB>
                  </a:tcPr>
                </a:tc>
                <a:tc>
                  <a:txBody>
                    <a:bodyPr/>
                    <a:lstStyle/>
                    <a:p>
                      <a:r>
                        <a:rPr lang="de-DE" sz="1400" dirty="0"/>
                        <a:t>101 000</a:t>
                      </a:r>
                    </a:p>
                  </a:txBody>
                  <a:tcPr anchor="ctr">
                    <a:lnL>
                      <a:noFill/>
                    </a:lnL>
                    <a:lnR>
                      <a:noFill/>
                    </a:lnR>
                    <a:lnT>
                      <a:noFill/>
                    </a:lnT>
                    <a:lnB>
                      <a:noFill/>
                    </a:lnB>
                  </a:tcPr>
                </a:tc>
                <a:extLst>
                  <a:ext uri="{0D108BD9-81ED-4DB2-BD59-A6C34878D82A}">
                    <a16:rowId xmlns:a16="http://schemas.microsoft.com/office/drawing/2014/main" val="3643496410"/>
                  </a:ext>
                </a:extLst>
              </a:tr>
              <a:tr h="304800">
                <a:tc>
                  <a:txBody>
                    <a:bodyPr/>
                    <a:lstStyle/>
                    <a:p>
                      <a:r>
                        <a:rPr lang="de-DE" sz="1400"/>
                        <a:t>00 01</a:t>
                      </a:r>
                    </a:p>
                  </a:txBody>
                  <a:tcPr anchor="ctr">
                    <a:lnL>
                      <a:noFill/>
                    </a:lnL>
                    <a:lnR>
                      <a:noFill/>
                    </a:lnR>
                    <a:lnT>
                      <a:noFill/>
                    </a:lnT>
                    <a:lnB>
                      <a:noFill/>
                    </a:lnB>
                  </a:tcPr>
                </a:tc>
                <a:tc>
                  <a:txBody>
                    <a:bodyPr/>
                    <a:lstStyle/>
                    <a:p>
                      <a:r>
                        <a:rPr lang="de-DE" sz="1400" dirty="0"/>
                        <a:t>100 000</a:t>
                      </a:r>
                    </a:p>
                  </a:txBody>
                  <a:tcPr anchor="ctr">
                    <a:lnL>
                      <a:noFill/>
                    </a:lnL>
                    <a:lnR>
                      <a:noFill/>
                    </a:lnR>
                    <a:lnT>
                      <a:noFill/>
                    </a:lnT>
                    <a:lnB>
                      <a:noFill/>
                    </a:lnB>
                  </a:tcPr>
                </a:tc>
                <a:extLst>
                  <a:ext uri="{0D108BD9-81ED-4DB2-BD59-A6C34878D82A}">
                    <a16:rowId xmlns:a16="http://schemas.microsoft.com/office/drawing/2014/main" val="4008279258"/>
                  </a:ext>
                </a:extLst>
              </a:tr>
              <a:tr h="304800">
                <a:tc>
                  <a:txBody>
                    <a:bodyPr/>
                    <a:lstStyle/>
                    <a:p>
                      <a:r>
                        <a:rPr lang="de-DE" sz="1400"/>
                        <a:t>10 00</a:t>
                      </a:r>
                    </a:p>
                  </a:txBody>
                  <a:tcPr anchor="ctr">
                    <a:lnL>
                      <a:noFill/>
                    </a:lnL>
                    <a:lnR>
                      <a:noFill/>
                    </a:lnR>
                    <a:lnT>
                      <a:noFill/>
                    </a:lnT>
                    <a:lnB>
                      <a:noFill/>
                    </a:lnB>
                  </a:tcPr>
                </a:tc>
                <a:tc>
                  <a:txBody>
                    <a:bodyPr/>
                    <a:lstStyle/>
                    <a:p>
                      <a:r>
                        <a:rPr lang="de-DE" sz="1400" dirty="0"/>
                        <a:t>001 000</a:t>
                      </a:r>
                    </a:p>
                  </a:txBody>
                  <a:tcPr anchor="ctr">
                    <a:lnL>
                      <a:noFill/>
                    </a:lnL>
                    <a:lnR>
                      <a:noFill/>
                    </a:lnR>
                    <a:lnT>
                      <a:noFill/>
                    </a:lnT>
                    <a:lnB>
                      <a:noFill/>
                    </a:lnB>
                  </a:tcPr>
                </a:tc>
                <a:extLst>
                  <a:ext uri="{0D108BD9-81ED-4DB2-BD59-A6C34878D82A}">
                    <a16:rowId xmlns:a16="http://schemas.microsoft.com/office/drawing/2014/main" val="1204368901"/>
                  </a:ext>
                </a:extLst>
              </a:tr>
              <a:tr h="304800">
                <a:tc>
                  <a:txBody>
                    <a:bodyPr/>
                    <a:lstStyle/>
                    <a:p>
                      <a:r>
                        <a:rPr lang="de-DE" sz="1400"/>
                        <a:t>10 01</a:t>
                      </a:r>
                    </a:p>
                  </a:txBody>
                  <a:tcPr anchor="ctr">
                    <a:lnL>
                      <a:noFill/>
                    </a:lnL>
                    <a:lnR>
                      <a:noFill/>
                    </a:lnR>
                    <a:lnT>
                      <a:noFill/>
                    </a:lnT>
                    <a:lnB>
                      <a:noFill/>
                    </a:lnB>
                  </a:tcPr>
                </a:tc>
                <a:tc>
                  <a:txBody>
                    <a:bodyPr/>
                    <a:lstStyle/>
                    <a:p>
                      <a:r>
                        <a:rPr lang="de-DE" sz="1400" dirty="0"/>
                        <a:t>010 000</a:t>
                      </a:r>
                    </a:p>
                  </a:txBody>
                  <a:tcPr anchor="ctr">
                    <a:lnL>
                      <a:noFill/>
                    </a:lnL>
                    <a:lnR>
                      <a:noFill/>
                    </a:lnR>
                    <a:lnT>
                      <a:noFill/>
                    </a:lnT>
                    <a:lnB>
                      <a:noFill/>
                    </a:lnB>
                  </a:tcPr>
                </a:tc>
                <a:extLst>
                  <a:ext uri="{0D108BD9-81ED-4DB2-BD59-A6C34878D82A}">
                    <a16:rowId xmlns:a16="http://schemas.microsoft.com/office/drawing/2014/main" val="404053616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091421802"/>
              </p:ext>
            </p:extLst>
          </p:nvPr>
        </p:nvGraphicFramePr>
        <p:xfrm>
          <a:off x="604863" y="4365104"/>
          <a:ext cx="4762410" cy="914400"/>
        </p:xfrm>
        <a:graphic>
          <a:graphicData uri="http://schemas.openxmlformats.org/drawingml/2006/table">
            <a:tbl>
              <a:tblPr firstRow="1" bandRow="1">
                <a:tableStyleId>{22838BEF-8BB2-4498-84A7-C5851F593DF1}</a:tableStyleId>
              </a:tblPr>
              <a:tblGrid>
                <a:gridCol w="1090001">
                  <a:extLst>
                    <a:ext uri="{9D8B030D-6E8A-4147-A177-3AD203B41FA5}">
                      <a16:colId xmlns:a16="http://schemas.microsoft.com/office/drawing/2014/main" val="4196903028"/>
                    </a:ext>
                  </a:extLst>
                </a:gridCol>
                <a:gridCol w="3672409">
                  <a:extLst>
                    <a:ext uri="{9D8B030D-6E8A-4147-A177-3AD203B41FA5}">
                      <a16:colId xmlns:a16="http://schemas.microsoft.com/office/drawing/2014/main" val="268661166"/>
                    </a:ext>
                  </a:extLst>
                </a:gridCol>
              </a:tblGrid>
              <a:tr h="335280">
                <a:tc>
                  <a:txBody>
                    <a:bodyPr/>
                    <a:lstStyle/>
                    <a:p>
                      <a:r>
                        <a:rPr lang="pt-BR" sz="1600" b="0" dirty="0"/>
                        <a:t>Data:</a:t>
                      </a:r>
                    </a:p>
                  </a:txBody>
                  <a:tcPr/>
                </a:tc>
                <a:tc>
                  <a:txBody>
                    <a:bodyPr/>
                    <a:lstStyle/>
                    <a:p>
                      <a:r>
                        <a:rPr lang="pt-BR" sz="1600" b="0" dirty="0">
                          <a:latin typeface="Courier New" panose="02070309020205020404" pitchFamily="49" charset="0"/>
                          <a:cs typeface="Courier New" panose="02070309020205020404" pitchFamily="49" charset="0"/>
                        </a:rPr>
                        <a:t>0 0 1 0 1 1 0 1 0 0 0 1 1 0</a:t>
                      </a:r>
                      <a:endParaRPr lang="en-US" sz="1600" b="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314336762"/>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0" dirty="0"/>
                        <a:t>Encoded:</a:t>
                      </a:r>
                      <a:endParaRPr lang="en-US" sz="1600" b="0" dirty="0"/>
                    </a:p>
                    <a:p>
                      <a:endParaRPr lang="en-US" sz="1600" b="0" dirty="0"/>
                    </a:p>
                  </a:txBody>
                  <a:tcPr/>
                </a:tc>
                <a:tc>
                  <a:txBody>
                    <a:bodyPr/>
                    <a:lstStyle/>
                    <a:p>
                      <a:r>
                        <a:rPr lang="pt-BR" sz="1600" b="0" dirty="0">
                          <a:latin typeface="Courier New" panose="02070309020205020404" pitchFamily="49" charset="0"/>
                          <a:cs typeface="Courier New" panose="02070309020205020404" pitchFamily="49" charset="0"/>
                        </a:rPr>
                        <a:t>101 001 010 100 100 000 001</a:t>
                      </a:r>
                      <a:endParaRPr lang="en-US" sz="1600" b="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537815939"/>
                  </a:ext>
                </a:extLst>
              </a:tr>
            </a:tbl>
          </a:graphicData>
        </a:graphic>
      </p:graphicFrame>
    </p:spTree>
    <p:extLst>
      <p:ext uri="{BB962C8B-B14F-4D97-AF65-F5344CB8AC3E}">
        <p14:creationId xmlns:p14="http://schemas.microsoft.com/office/powerpoint/2010/main" val="86490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10" y="2979050"/>
            <a:ext cx="3877444" cy="2393900"/>
          </a:xfrm>
          <a:prstGeom prst="rect">
            <a:avLst/>
          </a:prstGeom>
        </p:spPr>
      </p:pic>
      <p:sp>
        <p:nvSpPr>
          <p:cNvPr id="2" name="Titel 1"/>
          <p:cNvSpPr>
            <a:spLocks noGrp="1"/>
          </p:cNvSpPr>
          <p:nvPr>
            <p:ph type="title"/>
          </p:nvPr>
        </p:nvSpPr>
        <p:spPr/>
        <p:txBody>
          <a:bodyPr/>
          <a:lstStyle/>
          <a:p>
            <a:r>
              <a:rPr lang="en-US" dirty="0"/>
              <a:t>LTO – signal detection</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PRML</a:t>
            </a:r>
            <a:br>
              <a:rPr lang="en-US" dirty="0"/>
            </a:br>
            <a:r>
              <a:rPr lang="en-US" dirty="0"/>
              <a:t>(Partial-Response Maximum-Likelihood)</a:t>
            </a:r>
          </a:p>
          <a:p>
            <a:pPr lvl="2">
              <a:buFont typeface="Arial" panose="020B0604020202020204" pitchFamily="34" charset="0"/>
              <a:buChar char="•"/>
            </a:pPr>
            <a:r>
              <a:rPr lang="en-US" dirty="0"/>
              <a:t>Signal detection with “fuzzy”-logic:</a:t>
            </a:r>
            <a:endParaRPr lang="de-DE" dirty="0"/>
          </a:p>
          <a:p>
            <a:pPr marL="180975" lvl="2" indent="0">
              <a:buNone/>
            </a:pPr>
            <a:endParaRPr lang="de-DE" dirty="0"/>
          </a:p>
          <a:p>
            <a:pPr marL="180975" lvl="2" indent="0">
              <a:buNone/>
            </a:pPr>
            <a:endParaRPr lang="de-DE" dirty="0"/>
          </a:p>
          <a:p>
            <a:pPr marL="180975" lvl="2" indent="0">
              <a:buNone/>
            </a:pPr>
            <a:endParaRPr lang="de-DE" dirty="0"/>
          </a:p>
          <a:p>
            <a:pPr marL="180975" lvl="2" indent="0">
              <a:buNone/>
            </a:pPr>
            <a:r>
              <a:rPr lang="de-DE" dirty="0"/>
              <a:t>	</a:t>
            </a:r>
            <a:endParaRPr lang="en-US" dirty="0"/>
          </a:p>
          <a:p>
            <a:pPr>
              <a:buFont typeface="Arial" panose="020B0604020202020204" pitchFamily="34" charset="0"/>
              <a:buChar char="•"/>
            </a:pPr>
            <a:r>
              <a:rPr lang="en-US" dirty="0"/>
              <a:t>NPML</a:t>
            </a:r>
            <a:br>
              <a:rPr lang="en-US" dirty="0"/>
            </a:br>
            <a:r>
              <a:rPr lang="en-US" dirty="0"/>
              <a:t>(Noise-Predictive Maximum-Likelihood)</a:t>
            </a:r>
          </a:p>
          <a:p>
            <a:pPr lvl="2">
              <a:buFont typeface="Arial" panose="020B0604020202020204" pitchFamily="34" charset="0"/>
              <a:buChar char="•"/>
            </a:pPr>
            <a:r>
              <a:rPr lang="en-US" dirty="0"/>
              <a:t>“Super”-PRML with advanced algorithms to reduce the influence of noise</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17</a:t>
            </a:fld>
            <a:r>
              <a:rPr lang="de-DE" altLang="de-DE" dirty="0"/>
              <a:t> </a:t>
            </a:r>
            <a:r>
              <a:rPr lang="de-DE" altLang="de-DE" dirty="0" err="1"/>
              <a:t>of</a:t>
            </a:r>
            <a:r>
              <a:rPr lang="de-DE" altLang="de-DE" dirty="0"/>
              <a:t> 19 </a:t>
            </a:r>
          </a:p>
        </p:txBody>
      </p:sp>
      <p:sp>
        <p:nvSpPr>
          <p:cNvPr id="9" name="Textfeld 8"/>
          <p:cNvSpPr txBox="1"/>
          <p:nvPr/>
        </p:nvSpPr>
        <p:spPr>
          <a:xfrm>
            <a:off x="7617280" y="4725144"/>
            <a:ext cx="803574" cy="276999"/>
          </a:xfrm>
          <a:prstGeom prst="rect">
            <a:avLst/>
          </a:prstGeom>
          <a:noFill/>
        </p:spPr>
        <p:txBody>
          <a:bodyPr wrap="square" rtlCol="0">
            <a:spAutoFit/>
          </a:bodyPr>
          <a:lstStyle/>
          <a:p>
            <a:pPr algn="r"/>
            <a:r>
              <a:rPr lang="en-US" sz="1200" dirty="0">
                <a:latin typeface="+mn-lt"/>
              </a:rPr>
              <a:t>Image [9]</a:t>
            </a:r>
          </a:p>
        </p:txBody>
      </p:sp>
    </p:spTree>
    <p:extLst>
      <p:ext uri="{BB962C8B-B14F-4D97-AF65-F5344CB8AC3E}">
        <p14:creationId xmlns:p14="http://schemas.microsoft.com/office/powerpoint/2010/main" val="156346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LTFS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Partitioning is necessary (≥ LTO-5)</a:t>
            </a:r>
          </a:p>
          <a:p>
            <a:pPr>
              <a:buFont typeface="Arial" panose="020B0604020202020204" pitchFamily="34" charset="0"/>
              <a:buChar char="•"/>
            </a:pPr>
            <a:r>
              <a:rPr lang="en-US" dirty="0"/>
              <a:t>Index Partition (e.g. 37.5 GB @ LTO-5)</a:t>
            </a:r>
          </a:p>
          <a:p>
            <a:pPr lvl="2">
              <a:buFont typeface="Arial" panose="020B0604020202020204" pitchFamily="34" charset="0"/>
              <a:buChar char="•"/>
            </a:pPr>
            <a:r>
              <a:rPr lang="en-US" dirty="0"/>
              <a:t>Metadata: file timestamps, permissions, </a:t>
            </a:r>
          </a:p>
          <a:p>
            <a:pPr>
              <a:buFont typeface="Arial" panose="020B0604020202020204" pitchFamily="34" charset="0"/>
              <a:buChar char="•"/>
            </a:pPr>
            <a:r>
              <a:rPr lang="en-US" dirty="0"/>
              <a:t>Data Partition</a:t>
            </a:r>
          </a:p>
          <a:p>
            <a:pPr lvl="2">
              <a:buFont typeface="Arial" panose="020B0604020202020204" pitchFamily="34" charset="0"/>
              <a:buChar char="•"/>
            </a:pPr>
            <a:r>
              <a:rPr lang="en-US" dirty="0"/>
              <a:t>Contains data and Metadata</a:t>
            </a:r>
          </a:p>
          <a:p>
            <a:pPr>
              <a:buFont typeface="Arial" panose="020B0604020202020204" pitchFamily="34" charset="0"/>
              <a:buChar char="•"/>
            </a:pPr>
            <a:r>
              <a:rPr lang="en-US" dirty="0"/>
              <a:t>Enables interoperability</a:t>
            </a:r>
          </a:p>
          <a:p>
            <a:pPr lvl="2">
              <a:buFont typeface="Arial" panose="020B0604020202020204" pitchFamily="34" charset="0"/>
              <a:buChar char="•"/>
            </a:pPr>
            <a:r>
              <a:rPr lang="en-US" dirty="0"/>
              <a:t>Prior to LTFS, application-specific databases were used to store metadata</a:t>
            </a:r>
          </a:p>
          <a:p>
            <a:pPr lvl="2">
              <a:buFont typeface="Arial" panose="020B0604020202020204" pitchFamily="34" charset="0"/>
              <a:buChar char="•"/>
            </a:pPr>
            <a:r>
              <a:rPr lang="en-US" dirty="0"/>
              <a:t>LTFS formatted cartridges can be used by all LTFS-compliant applications</a:t>
            </a:r>
          </a:p>
          <a:p>
            <a:pPr lvl="2">
              <a:buFont typeface="Arial" panose="020B0604020202020204" pitchFamily="34" charset="0"/>
              <a:buChar char="•"/>
            </a:pPr>
            <a:r>
              <a:rPr lang="en-US" dirty="0"/>
              <a:t>Tapes can be mounted and accessed in the same way as HDDs (even under Windows)</a:t>
            </a:r>
          </a:p>
          <a:p>
            <a:pPr lvl="2">
              <a:buFont typeface="Arial" panose="020B0604020202020204" pitchFamily="34" charset="0"/>
              <a:buChar char="•"/>
            </a:pPr>
            <a:r>
              <a:rPr lang="en-US" dirty="0"/>
              <a:t>Data is always written at the end, never overwritten or altered</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18</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27372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LTFS – logical layout</a:t>
            </a:r>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6982" y="2339975"/>
            <a:ext cx="7070036" cy="3671888"/>
          </a:xfrm>
        </p:spPr>
      </p:pic>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19</a:t>
            </a:fld>
            <a:r>
              <a:rPr lang="de-DE" altLang="de-DE" dirty="0"/>
              <a:t> </a:t>
            </a:r>
            <a:r>
              <a:rPr lang="de-DE" altLang="de-DE" dirty="0" err="1"/>
              <a:t>of</a:t>
            </a:r>
            <a:r>
              <a:rPr lang="de-DE" altLang="de-DE" dirty="0"/>
              <a:t> 19 </a:t>
            </a:r>
          </a:p>
        </p:txBody>
      </p:sp>
      <p:sp>
        <p:nvSpPr>
          <p:cNvPr id="8" name="Textfeld 7"/>
          <p:cNvSpPr txBox="1"/>
          <p:nvPr/>
        </p:nvSpPr>
        <p:spPr>
          <a:xfrm>
            <a:off x="7164288" y="5965835"/>
            <a:ext cx="884229" cy="276999"/>
          </a:xfrm>
          <a:prstGeom prst="rect">
            <a:avLst/>
          </a:prstGeom>
          <a:noFill/>
        </p:spPr>
        <p:txBody>
          <a:bodyPr wrap="square" rtlCol="0">
            <a:spAutoFit/>
          </a:bodyPr>
          <a:lstStyle/>
          <a:p>
            <a:pPr algn="r"/>
            <a:r>
              <a:rPr lang="en-US" sz="1200" dirty="0">
                <a:latin typeface="+mn-lt"/>
              </a:rPr>
              <a:t>Image [10]</a:t>
            </a:r>
          </a:p>
        </p:txBody>
      </p:sp>
    </p:spTree>
    <p:extLst>
      <p:ext uri="{BB962C8B-B14F-4D97-AF65-F5344CB8AC3E}">
        <p14:creationId xmlns:p14="http://schemas.microsoft.com/office/powerpoint/2010/main" val="363822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Topics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Hierarchical Storage architecture</a:t>
            </a:r>
          </a:p>
          <a:p>
            <a:pPr>
              <a:buFont typeface="Arial" panose="020B0604020202020204" pitchFamily="34" charset="0"/>
              <a:buChar char="•"/>
            </a:pPr>
            <a:r>
              <a:rPr lang="en-US" dirty="0"/>
              <a:t>Tape Storage introduction and history</a:t>
            </a:r>
          </a:p>
          <a:p>
            <a:pPr>
              <a:buFont typeface="Arial" panose="020B0604020202020204" pitchFamily="34" charset="0"/>
              <a:buChar char="•"/>
            </a:pPr>
            <a:r>
              <a:rPr lang="en-US" dirty="0"/>
              <a:t>LTO</a:t>
            </a:r>
          </a:p>
          <a:p>
            <a:pPr lvl="2">
              <a:buFont typeface="Arial" panose="020B0604020202020204" pitchFamily="34" charset="0"/>
              <a:buChar char="•"/>
            </a:pPr>
            <a:r>
              <a:rPr lang="en-US" dirty="0"/>
              <a:t>Generations</a:t>
            </a:r>
          </a:p>
          <a:p>
            <a:pPr lvl="2">
              <a:buFont typeface="Arial" panose="020B0604020202020204" pitchFamily="34" charset="0"/>
              <a:buChar char="•"/>
            </a:pPr>
            <a:r>
              <a:rPr lang="en-US" dirty="0"/>
              <a:t>Features</a:t>
            </a:r>
          </a:p>
          <a:p>
            <a:pPr lvl="2">
              <a:buFont typeface="Arial" panose="020B0604020202020204" pitchFamily="34" charset="0"/>
              <a:buChar char="•"/>
            </a:pPr>
            <a:r>
              <a:rPr lang="en-US" dirty="0"/>
              <a:t>Physical properties</a:t>
            </a:r>
          </a:p>
          <a:p>
            <a:pPr>
              <a:buFont typeface="Arial" panose="020B0604020202020204" pitchFamily="34" charset="0"/>
              <a:buChar char="•"/>
            </a:pPr>
            <a:r>
              <a:rPr lang="en-US" dirty="0"/>
              <a:t>LTFS</a:t>
            </a:r>
          </a:p>
        </p:txBody>
      </p:sp>
      <p:sp>
        <p:nvSpPr>
          <p:cNvPr id="4" name="Datumsplatzhalter 3"/>
          <p:cNvSpPr>
            <a:spLocks noGrp="1"/>
          </p:cNvSpPr>
          <p:nvPr>
            <p:ph type="dt" sz="half" idx="10"/>
          </p:nvPr>
        </p:nvSpPr>
        <p:spPr/>
        <p:txBody>
          <a:bodyPr/>
          <a:lstStyle/>
          <a:p>
            <a:pPr>
              <a:defRPr/>
            </a:pPr>
            <a:r>
              <a:rPr lang="de-DE" dirty="0"/>
              <a:t>06.07.2016</a:t>
            </a:r>
          </a:p>
        </p:txBody>
      </p:sp>
      <p:sp>
        <p:nvSpPr>
          <p:cNvPr id="5" name="Fußzeilenplatzhalter 4"/>
          <p:cNvSpPr>
            <a:spLocks noGrp="1"/>
          </p:cNvSpPr>
          <p:nvPr>
            <p:ph type="ftr" sz="quarter" idx="11"/>
          </p:nvPr>
        </p:nvSpPr>
        <p:spPr/>
        <p:txBody>
          <a:bodyPr/>
          <a:lstStyle/>
          <a:p>
            <a:pPr>
              <a:defRPr/>
            </a:pPr>
            <a:r>
              <a:rPr lang="de-DE" dirty="0"/>
              <a:t>Tape Storage</a:t>
            </a:r>
          </a:p>
          <a:p>
            <a:pPr>
              <a:defRPr/>
            </a:pPr>
            <a:r>
              <a:rPr lang="en-US" sz="1050" dirty="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2</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68122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Tape Storage – an introduction</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Tape storage seems antiquated</a:t>
            </a:r>
          </a:p>
          <a:p>
            <a:pPr>
              <a:buFont typeface="Arial" panose="020B0604020202020204" pitchFamily="34" charset="0"/>
              <a:buChar char="•"/>
            </a:pPr>
            <a:r>
              <a:rPr lang="en-US" dirty="0"/>
              <a:t>Made obsolete by HDDs due to size and speed?</a:t>
            </a:r>
          </a:p>
          <a:p>
            <a:pPr>
              <a:buFont typeface="Arial" panose="020B0604020202020204" pitchFamily="34" charset="0"/>
              <a:buChar char="•"/>
            </a:pPr>
            <a:r>
              <a:rPr lang="en-US" dirty="0"/>
              <a:t>Perception:</a:t>
            </a:r>
            <a:br>
              <a:rPr lang="en-US" dirty="0"/>
            </a:br>
            <a:endParaRPr lang="en-US" dirty="0"/>
          </a:p>
          <a:p>
            <a:pPr>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3</a:t>
            </a:fld>
            <a:r>
              <a:rPr lang="de-DE" altLang="de-DE" dirty="0"/>
              <a:t> </a:t>
            </a:r>
            <a:r>
              <a:rPr lang="de-DE" altLang="de-DE" dirty="0" err="1"/>
              <a:t>of</a:t>
            </a:r>
            <a:r>
              <a:rPr lang="de-DE" altLang="de-DE" dirty="0"/>
              <a:t> 19 </a:t>
            </a: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t="1428" b="4285"/>
          <a:stretch/>
        </p:blipFill>
        <p:spPr>
          <a:xfrm>
            <a:off x="3132000" y="3284984"/>
            <a:ext cx="4475822" cy="2376000"/>
          </a:xfrm>
          <a:prstGeom prst="rect">
            <a:avLst/>
          </a:prstGeom>
        </p:spPr>
      </p:pic>
      <p:sp>
        <p:nvSpPr>
          <p:cNvPr id="8" name="Textfeld 7"/>
          <p:cNvSpPr txBox="1"/>
          <p:nvPr/>
        </p:nvSpPr>
        <p:spPr>
          <a:xfrm>
            <a:off x="6804248" y="5660984"/>
            <a:ext cx="803574" cy="276999"/>
          </a:xfrm>
          <a:prstGeom prst="rect">
            <a:avLst/>
          </a:prstGeom>
          <a:noFill/>
        </p:spPr>
        <p:txBody>
          <a:bodyPr wrap="square" rtlCol="0">
            <a:spAutoFit/>
          </a:bodyPr>
          <a:lstStyle/>
          <a:p>
            <a:pPr algn="r"/>
            <a:r>
              <a:rPr lang="en-US" sz="1200" dirty="0">
                <a:latin typeface="+mn-lt"/>
              </a:rPr>
              <a:t>Image [1]</a:t>
            </a:r>
          </a:p>
        </p:txBody>
      </p:sp>
    </p:spTree>
    <p:extLst>
      <p:ext uri="{BB962C8B-B14F-4D97-AF65-F5344CB8AC3E}">
        <p14:creationId xmlns:p14="http://schemas.microsoft.com/office/powerpoint/2010/main" val="102214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Hierarchical Storage Management</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Cost vs. capacity</a:t>
            </a:r>
            <a:br>
              <a:rPr lang="en-US" dirty="0"/>
            </a:br>
            <a:r>
              <a:rPr lang="en-US" dirty="0"/>
              <a:t>and performance</a:t>
            </a:r>
          </a:p>
          <a:p>
            <a:pPr>
              <a:buFont typeface="Arial" panose="020B0604020202020204" pitchFamily="34" charset="0"/>
              <a:buChar char="•"/>
            </a:pPr>
            <a:r>
              <a:rPr lang="en-US" dirty="0"/>
              <a:t>Cheap = big and slow</a:t>
            </a:r>
          </a:p>
          <a:p>
            <a:pPr>
              <a:buFont typeface="Arial" panose="020B0604020202020204" pitchFamily="34" charset="0"/>
              <a:buChar char="•"/>
            </a:pPr>
            <a:r>
              <a:rPr lang="en-US" dirty="0"/>
              <a:t>Expensive = small</a:t>
            </a:r>
            <a:br>
              <a:rPr lang="en-US" dirty="0"/>
            </a:br>
            <a:r>
              <a:rPr lang="en-US" dirty="0"/>
              <a:t>and fast</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4</a:t>
            </a:fld>
            <a:r>
              <a:rPr lang="de-DE" altLang="de-DE" dirty="0"/>
              <a:t> </a:t>
            </a:r>
            <a:r>
              <a:rPr lang="de-DE" altLang="de-DE" dirty="0" err="1"/>
              <a:t>of</a:t>
            </a:r>
            <a:r>
              <a:rPr lang="de-DE" altLang="de-DE" dirty="0"/>
              <a:t> 19 </a:t>
            </a: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12680" b="-1935"/>
          <a:stretch/>
        </p:blipFill>
        <p:spPr>
          <a:xfrm>
            <a:off x="2123729" y="1714236"/>
            <a:ext cx="6912768" cy="4595084"/>
          </a:xfrm>
          <a:prstGeom prst="rect">
            <a:avLst/>
          </a:prstGeom>
        </p:spPr>
      </p:pic>
      <p:sp>
        <p:nvSpPr>
          <p:cNvPr id="8" name="Textfeld 7"/>
          <p:cNvSpPr txBox="1"/>
          <p:nvPr/>
        </p:nvSpPr>
        <p:spPr>
          <a:xfrm>
            <a:off x="8048475" y="6018104"/>
            <a:ext cx="803574" cy="276999"/>
          </a:xfrm>
          <a:prstGeom prst="rect">
            <a:avLst/>
          </a:prstGeom>
          <a:noFill/>
        </p:spPr>
        <p:txBody>
          <a:bodyPr wrap="square" rtlCol="0">
            <a:spAutoFit/>
          </a:bodyPr>
          <a:lstStyle/>
          <a:p>
            <a:pPr algn="r"/>
            <a:r>
              <a:rPr lang="en-US" sz="1200" dirty="0">
                <a:latin typeface="+mn-lt"/>
              </a:rPr>
              <a:t>Image [2]</a:t>
            </a:r>
          </a:p>
        </p:txBody>
      </p:sp>
    </p:spTree>
    <p:extLst>
      <p:ext uri="{BB962C8B-B14F-4D97-AF65-F5344CB8AC3E}">
        <p14:creationId xmlns:p14="http://schemas.microsoft.com/office/powerpoint/2010/main" val="420945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Tape Storage – early history</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5</a:t>
            </a:fld>
            <a:r>
              <a:rPr lang="de-DE" altLang="de-DE" dirty="0"/>
              <a:t> </a:t>
            </a:r>
            <a:r>
              <a:rPr lang="de-DE" altLang="de-DE" dirty="0" err="1"/>
              <a:t>of</a:t>
            </a:r>
            <a:r>
              <a:rPr lang="de-DE" altLang="de-DE" dirty="0"/>
              <a:t> 19 </a:t>
            </a:r>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1951: Remington Rand UNISERVO - First Tape Storage for UNIVAC I</a:t>
            </a:r>
          </a:p>
          <a:p>
            <a:pPr lvl="2">
              <a:buFont typeface="Arial" panose="020B0604020202020204" pitchFamily="34" charset="0"/>
              <a:buChar char="•"/>
            </a:pPr>
            <a:r>
              <a:rPr lang="en-US" dirty="0"/>
              <a:t>Up to 224kb on 1200ft (365m) of metal tape @ 128 bit/inch</a:t>
            </a:r>
          </a:p>
          <a:p>
            <a:pPr>
              <a:buFont typeface="Arial" panose="020B0604020202020204" pitchFamily="34" charset="0"/>
              <a:buChar char="•"/>
            </a:pPr>
            <a:r>
              <a:rPr lang="en-US" dirty="0"/>
              <a:t>1952: IBM 7-track</a:t>
            </a:r>
          </a:p>
          <a:p>
            <a:pPr lvl="2">
              <a:buFont typeface="Arial" panose="020B0604020202020204" pitchFamily="34" charset="0"/>
              <a:buChar char="•"/>
            </a:pPr>
            <a:r>
              <a:rPr lang="en-US" dirty="0"/>
              <a:t>Up to 2.3 MB on 1200ft of oxide-coated</a:t>
            </a:r>
            <a:br>
              <a:rPr lang="en-US" dirty="0"/>
            </a:br>
            <a:r>
              <a:rPr lang="en-US" dirty="0" err="1"/>
              <a:t>plasitc</a:t>
            </a:r>
            <a:r>
              <a:rPr lang="en-US" dirty="0"/>
              <a:t> tape @ 1400bit/inch²</a:t>
            </a:r>
          </a:p>
          <a:p>
            <a:pPr lvl="2">
              <a:buFont typeface="Arial" panose="020B0604020202020204" pitchFamily="34" charset="0"/>
              <a:buChar char="•"/>
            </a:pPr>
            <a:r>
              <a:rPr lang="en-US" dirty="0"/>
              <a:t>6 data + 1 parity track</a:t>
            </a:r>
          </a:p>
          <a:p>
            <a:pPr lvl="2">
              <a:buFont typeface="Arial" panose="020B0604020202020204" pitchFamily="34" charset="0"/>
              <a:buChar char="•"/>
            </a:pPr>
            <a:r>
              <a:rPr lang="en-US" dirty="0"/>
              <a:t>75 in/sec (1,9m/s) reached in 0.01 sec</a:t>
            </a:r>
          </a:p>
          <a:p>
            <a:pPr marL="0" indent="0"/>
            <a:r>
              <a:rPr lang="en-US" dirty="0"/>
              <a:t>- &gt; fast replacement for punched cards</a:t>
            </a:r>
          </a:p>
        </p:txBody>
      </p:sp>
      <p:grpSp>
        <p:nvGrpSpPr>
          <p:cNvPr id="12" name="Gruppieren 11"/>
          <p:cNvGrpSpPr/>
          <p:nvPr/>
        </p:nvGrpSpPr>
        <p:grpSpPr>
          <a:xfrm>
            <a:off x="5148064" y="3573016"/>
            <a:ext cx="2412000" cy="2353703"/>
            <a:chOff x="5148064" y="3573016"/>
            <a:chExt cx="2412000" cy="2353703"/>
          </a:xfrm>
        </p:grpSpPr>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17143" t="19999" r="19047" b="3528"/>
            <a:stretch/>
          </p:blipFill>
          <p:spPr>
            <a:xfrm>
              <a:off x="5148064" y="3573016"/>
              <a:ext cx="2412000" cy="2340000"/>
            </a:xfrm>
            <a:prstGeom prst="rect">
              <a:avLst/>
            </a:prstGeom>
          </p:spPr>
        </p:pic>
        <p:sp>
          <p:nvSpPr>
            <p:cNvPr id="11" name="Textfeld 10"/>
            <p:cNvSpPr txBox="1"/>
            <p:nvPr/>
          </p:nvSpPr>
          <p:spPr>
            <a:xfrm>
              <a:off x="5148064" y="5557387"/>
              <a:ext cx="1080120" cy="369332"/>
            </a:xfrm>
            <a:prstGeom prst="rect">
              <a:avLst/>
            </a:prstGeom>
            <a:noFill/>
          </p:spPr>
          <p:txBody>
            <a:bodyPr wrap="square" rtlCol="0">
              <a:spAutoFit/>
            </a:bodyPr>
            <a:lstStyle/>
            <a:p>
              <a:r>
                <a:rPr lang="de-DE" dirty="0">
                  <a:solidFill>
                    <a:schemeClr val="bg1"/>
                  </a:solidFill>
                </a:rPr>
                <a:t>IBM 726</a:t>
              </a:r>
            </a:p>
          </p:txBody>
        </p:sp>
      </p:grpSp>
      <p:sp>
        <p:nvSpPr>
          <p:cNvPr id="13" name="Textfeld 12"/>
          <p:cNvSpPr txBox="1"/>
          <p:nvPr/>
        </p:nvSpPr>
        <p:spPr>
          <a:xfrm>
            <a:off x="6756490" y="5913016"/>
            <a:ext cx="803574" cy="276999"/>
          </a:xfrm>
          <a:prstGeom prst="rect">
            <a:avLst/>
          </a:prstGeom>
          <a:noFill/>
        </p:spPr>
        <p:txBody>
          <a:bodyPr wrap="square" rtlCol="0">
            <a:spAutoFit/>
          </a:bodyPr>
          <a:lstStyle/>
          <a:p>
            <a:pPr algn="r"/>
            <a:r>
              <a:rPr lang="en-US" sz="1200" dirty="0">
                <a:latin typeface="+mn-lt"/>
              </a:rPr>
              <a:t>Image [3]</a:t>
            </a:r>
          </a:p>
        </p:txBody>
      </p:sp>
    </p:spTree>
    <p:extLst>
      <p:ext uri="{BB962C8B-B14F-4D97-AF65-F5344CB8AC3E}">
        <p14:creationId xmlns:p14="http://schemas.microsoft.com/office/powerpoint/2010/main" val="222185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Tape Storage – history continued</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6</a:t>
            </a:fld>
            <a:r>
              <a:rPr lang="de-DE" altLang="de-DE" dirty="0"/>
              <a:t> </a:t>
            </a:r>
            <a:r>
              <a:rPr lang="de-DE" altLang="de-DE" dirty="0" err="1"/>
              <a:t>of</a:t>
            </a:r>
            <a:r>
              <a:rPr lang="de-DE" altLang="de-DE" dirty="0"/>
              <a:t> 19 </a:t>
            </a:r>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1977: Commodore </a:t>
            </a:r>
            <a:r>
              <a:rPr lang="en-US" dirty="0" err="1"/>
              <a:t>Datasette</a:t>
            </a:r>
            <a:endParaRPr lang="en-US" dirty="0"/>
          </a:p>
          <a:p>
            <a:pPr lvl="2">
              <a:buFont typeface="Arial" panose="020B0604020202020204" pitchFamily="34" charset="0"/>
              <a:buChar char="•"/>
            </a:pPr>
            <a:r>
              <a:rPr lang="en-US" dirty="0"/>
              <a:t>100 </a:t>
            </a:r>
            <a:r>
              <a:rPr lang="en-US" dirty="0" err="1"/>
              <a:t>kByte</a:t>
            </a:r>
            <a:r>
              <a:rPr lang="en-US" dirty="0"/>
              <a:t>/30 minute side (≈ 236 bit/inch)</a:t>
            </a:r>
          </a:p>
          <a:p>
            <a:pPr lvl="2">
              <a:buFont typeface="Arial" panose="020B0604020202020204" pitchFamily="34" charset="0"/>
              <a:buChar char="•"/>
            </a:pPr>
            <a:r>
              <a:rPr lang="en-US" dirty="0"/>
              <a:t>Up to 1MB with turbo tape and other </a:t>
            </a:r>
            <a:r>
              <a:rPr lang="en-US" dirty="0" err="1"/>
              <a:t>fastloaders</a:t>
            </a:r>
            <a:endParaRPr lang="en-US" dirty="0"/>
          </a:p>
          <a:p>
            <a:pPr>
              <a:buFont typeface="Arial" panose="020B0604020202020204" pitchFamily="34" charset="0"/>
              <a:buChar char="•"/>
            </a:pPr>
            <a:r>
              <a:rPr lang="en-US" dirty="0"/>
              <a:t>1989: DDS</a:t>
            </a:r>
          </a:p>
          <a:p>
            <a:pPr lvl="2">
              <a:buFont typeface="Arial" panose="020B0604020202020204" pitchFamily="34" charset="0"/>
              <a:buChar char="•"/>
            </a:pPr>
            <a:r>
              <a:rPr lang="en-US" dirty="0"/>
              <a:t>Based on Digital Audio Tape</a:t>
            </a:r>
          </a:p>
          <a:p>
            <a:pPr lvl="2">
              <a:buFont typeface="Arial" panose="020B0604020202020204" pitchFamily="34" charset="0"/>
              <a:buChar char="•"/>
            </a:pPr>
            <a:endParaRPr lang="en-US" dirty="0"/>
          </a:p>
          <a:p>
            <a:pPr lvl="2">
              <a:buFont typeface="Arial" panose="020B0604020202020204" pitchFamily="34" charset="0"/>
              <a:buChar char="•"/>
            </a:pPr>
            <a:endParaRPr lang="en-US" dirty="0"/>
          </a:p>
        </p:txBody>
      </p:sp>
      <p:pic>
        <p:nvPicPr>
          <p:cNvPr id="3" name="Datasette">
            <a:hlinkClick r:id="" action="ppaction://media"/>
          </p:cNvPr>
          <p:cNvPicPr>
            <a:picLocks noChangeAspect="1"/>
          </p:cNvPicPr>
          <p:nvPr>
            <a:audioFile r:link="rId2"/>
            <p:extLst>
              <p:ext uri="{DAA4B4D4-6D71-4841-9C94-3DE7FCFB9230}">
                <p14:media xmlns:p14="http://schemas.microsoft.com/office/powerpoint/2010/main" r:embed="rId1">
                  <p14:bmkLst>
                    <p14:bmk name="Textmarke 1" time="961.9719"/>
                  </p14:bmkLst>
                </p14:media>
              </p:ext>
            </p:extLst>
          </p:nvPr>
        </p:nvPicPr>
        <p:blipFill>
          <a:blip r:embed="rId5"/>
          <a:stretch>
            <a:fillRect/>
          </a:stretch>
        </p:blipFill>
        <p:spPr>
          <a:xfrm>
            <a:off x="7452320" y="3203118"/>
            <a:ext cx="609600" cy="609600"/>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9084" y="2298209"/>
            <a:ext cx="1987326" cy="1620000"/>
          </a:xfrm>
          <a:prstGeom prst="rect">
            <a:avLst/>
          </a:prstGeom>
        </p:spPr>
      </p:pic>
      <p:graphicFrame>
        <p:nvGraphicFramePr>
          <p:cNvPr id="9" name="Tabelle 8"/>
          <p:cNvGraphicFramePr>
            <a:graphicFrameLocks noGrp="1"/>
          </p:cNvGraphicFramePr>
          <p:nvPr/>
        </p:nvGraphicFramePr>
        <p:xfrm>
          <a:off x="747651" y="4287533"/>
          <a:ext cx="7314269" cy="1828800"/>
        </p:xfrm>
        <a:graphic>
          <a:graphicData uri="http://schemas.openxmlformats.org/drawingml/2006/table">
            <a:tbl>
              <a:tblPr firstRow="1" bandRow="1">
                <a:tableStyleId>{46F890A9-2807-4EBB-B81D-B2AA78EC7F39}</a:tableStyleId>
              </a:tblPr>
              <a:tblGrid>
                <a:gridCol w="1486218">
                  <a:extLst>
                    <a:ext uri="{9D8B030D-6E8A-4147-A177-3AD203B41FA5}">
                      <a16:colId xmlns:a16="http://schemas.microsoft.com/office/drawing/2014/main" val="2043870483"/>
                    </a:ext>
                  </a:extLst>
                </a:gridCol>
                <a:gridCol w="782501">
                  <a:extLst>
                    <a:ext uri="{9D8B030D-6E8A-4147-A177-3AD203B41FA5}">
                      <a16:colId xmlns:a16="http://schemas.microsoft.com/office/drawing/2014/main" val="3100281921"/>
                    </a:ext>
                  </a:extLst>
                </a:gridCol>
                <a:gridCol w="748030">
                  <a:extLst>
                    <a:ext uri="{9D8B030D-6E8A-4147-A177-3AD203B41FA5}">
                      <a16:colId xmlns:a16="http://schemas.microsoft.com/office/drawing/2014/main" val="1023811854"/>
                    </a:ext>
                  </a:extLst>
                </a:gridCol>
                <a:gridCol w="748030">
                  <a:extLst>
                    <a:ext uri="{9D8B030D-6E8A-4147-A177-3AD203B41FA5}">
                      <a16:colId xmlns:a16="http://schemas.microsoft.com/office/drawing/2014/main" val="1951114052"/>
                    </a:ext>
                  </a:extLst>
                </a:gridCol>
                <a:gridCol w="748030">
                  <a:extLst>
                    <a:ext uri="{9D8B030D-6E8A-4147-A177-3AD203B41FA5}">
                      <a16:colId xmlns:a16="http://schemas.microsoft.com/office/drawing/2014/main" val="3869473820"/>
                    </a:ext>
                  </a:extLst>
                </a:gridCol>
                <a:gridCol w="839153">
                  <a:extLst>
                    <a:ext uri="{9D8B030D-6E8A-4147-A177-3AD203B41FA5}">
                      <a16:colId xmlns:a16="http://schemas.microsoft.com/office/drawing/2014/main" val="1069279925"/>
                    </a:ext>
                  </a:extLst>
                </a:gridCol>
                <a:gridCol w="955040">
                  <a:extLst>
                    <a:ext uri="{9D8B030D-6E8A-4147-A177-3AD203B41FA5}">
                      <a16:colId xmlns:a16="http://schemas.microsoft.com/office/drawing/2014/main" val="1950415551"/>
                    </a:ext>
                  </a:extLst>
                </a:gridCol>
                <a:gridCol w="1007267">
                  <a:extLst>
                    <a:ext uri="{9D8B030D-6E8A-4147-A177-3AD203B41FA5}">
                      <a16:colId xmlns:a16="http://schemas.microsoft.com/office/drawing/2014/main" val="4055357031"/>
                    </a:ext>
                  </a:extLst>
                </a:gridCol>
              </a:tblGrid>
              <a:tr h="365760">
                <a:tc>
                  <a:txBody>
                    <a:bodyPr/>
                    <a:lstStyle/>
                    <a:p>
                      <a:r>
                        <a:rPr lang="de-DE" dirty="0"/>
                        <a:t>Format</a:t>
                      </a:r>
                    </a:p>
                  </a:txBody>
                  <a:tcPr/>
                </a:tc>
                <a:tc>
                  <a:txBody>
                    <a:bodyPr/>
                    <a:lstStyle/>
                    <a:p>
                      <a:r>
                        <a:rPr lang="de-DE" dirty="0"/>
                        <a:t>DDS1</a:t>
                      </a:r>
                    </a:p>
                  </a:txBody>
                  <a:tcPr/>
                </a:tc>
                <a:tc>
                  <a:txBody>
                    <a:bodyPr/>
                    <a:lstStyle/>
                    <a:p>
                      <a:r>
                        <a:rPr lang="de-DE" dirty="0"/>
                        <a:t>DDS2</a:t>
                      </a:r>
                    </a:p>
                  </a:txBody>
                  <a:tcPr/>
                </a:tc>
                <a:tc>
                  <a:txBody>
                    <a:bodyPr/>
                    <a:lstStyle/>
                    <a:p>
                      <a:r>
                        <a:rPr lang="de-DE" dirty="0"/>
                        <a:t>DDS3</a:t>
                      </a:r>
                    </a:p>
                  </a:txBody>
                  <a:tcPr/>
                </a:tc>
                <a:tc>
                  <a:txBody>
                    <a:bodyPr/>
                    <a:lstStyle/>
                    <a:p>
                      <a:r>
                        <a:rPr lang="de-DE" dirty="0"/>
                        <a:t>DDS4</a:t>
                      </a:r>
                    </a:p>
                  </a:txBody>
                  <a:tcPr/>
                </a:tc>
                <a:tc>
                  <a:txBody>
                    <a:bodyPr/>
                    <a:lstStyle/>
                    <a:p>
                      <a:r>
                        <a:rPr lang="de-DE" dirty="0"/>
                        <a:t>DAT72</a:t>
                      </a:r>
                    </a:p>
                  </a:txBody>
                  <a:tcPr/>
                </a:tc>
                <a:tc>
                  <a:txBody>
                    <a:bodyPr/>
                    <a:lstStyle/>
                    <a:p>
                      <a:r>
                        <a:rPr lang="de-DE" dirty="0"/>
                        <a:t>DAT160</a:t>
                      </a:r>
                    </a:p>
                  </a:txBody>
                  <a:tcPr/>
                </a:tc>
                <a:tc>
                  <a:txBody>
                    <a:bodyPr/>
                    <a:lstStyle/>
                    <a:p>
                      <a:r>
                        <a:rPr lang="de-DE" dirty="0"/>
                        <a:t>DAT320</a:t>
                      </a:r>
                    </a:p>
                  </a:txBody>
                  <a:tcPr/>
                </a:tc>
                <a:extLst>
                  <a:ext uri="{0D108BD9-81ED-4DB2-BD59-A6C34878D82A}">
                    <a16:rowId xmlns:a16="http://schemas.microsoft.com/office/drawing/2014/main" val="1614316269"/>
                  </a:ext>
                </a:extLst>
              </a:tr>
              <a:tr h="365760">
                <a:tc>
                  <a:txBody>
                    <a:bodyPr/>
                    <a:lstStyle/>
                    <a:p>
                      <a:r>
                        <a:rPr lang="de-DE" dirty="0"/>
                        <a:t>Date</a:t>
                      </a:r>
                    </a:p>
                  </a:txBody>
                  <a:tcPr/>
                </a:tc>
                <a:tc>
                  <a:txBody>
                    <a:bodyPr/>
                    <a:lstStyle/>
                    <a:p>
                      <a:r>
                        <a:rPr lang="de-DE" dirty="0"/>
                        <a:t>1989</a:t>
                      </a:r>
                    </a:p>
                  </a:txBody>
                  <a:tcPr/>
                </a:tc>
                <a:tc>
                  <a:txBody>
                    <a:bodyPr/>
                    <a:lstStyle/>
                    <a:p>
                      <a:r>
                        <a:rPr lang="de-DE" dirty="0"/>
                        <a:t>1993</a:t>
                      </a:r>
                    </a:p>
                  </a:txBody>
                  <a:tcPr/>
                </a:tc>
                <a:tc>
                  <a:txBody>
                    <a:bodyPr/>
                    <a:lstStyle/>
                    <a:p>
                      <a:r>
                        <a:rPr lang="de-DE" dirty="0"/>
                        <a:t>1996</a:t>
                      </a:r>
                    </a:p>
                  </a:txBody>
                  <a:tcPr/>
                </a:tc>
                <a:tc>
                  <a:txBody>
                    <a:bodyPr/>
                    <a:lstStyle/>
                    <a:p>
                      <a:r>
                        <a:rPr lang="de-DE" dirty="0"/>
                        <a:t>1999</a:t>
                      </a:r>
                    </a:p>
                  </a:txBody>
                  <a:tcPr/>
                </a:tc>
                <a:tc>
                  <a:txBody>
                    <a:bodyPr/>
                    <a:lstStyle/>
                    <a:p>
                      <a:r>
                        <a:rPr lang="de-DE" dirty="0"/>
                        <a:t>2003</a:t>
                      </a:r>
                    </a:p>
                  </a:txBody>
                  <a:tcPr/>
                </a:tc>
                <a:tc>
                  <a:txBody>
                    <a:bodyPr/>
                    <a:lstStyle/>
                    <a:p>
                      <a:r>
                        <a:rPr lang="de-DE" dirty="0"/>
                        <a:t>2007</a:t>
                      </a:r>
                    </a:p>
                  </a:txBody>
                  <a:tcPr/>
                </a:tc>
                <a:tc>
                  <a:txBody>
                    <a:bodyPr/>
                    <a:lstStyle/>
                    <a:p>
                      <a:r>
                        <a:rPr lang="de-DE" dirty="0"/>
                        <a:t>2009</a:t>
                      </a:r>
                    </a:p>
                  </a:txBody>
                  <a:tcPr/>
                </a:tc>
                <a:extLst>
                  <a:ext uri="{0D108BD9-81ED-4DB2-BD59-A6C34878D82A}">
                    <a16:rowId xmlns:a16="http://schemas.microsoft.com/office/drawing/2014/main" val="1748085236"/>
                  </a:ext>
                </a:extLst>
              </a:tr>
              <a:tr h="365760">
                <a:tc>
                  <a:txBody>
                    <a:bodyPr/>
                    <a:lstStyle/>
                    <a:p>
                      <a:r>
                        <a:rPr lang="de-DE" dirty="0" err="1"/>
                        <a:t>Length</a:t>
                      </a:r>
                      <a:r>
                        <a:rPr lang="de-DE" dirty="0"/>
                        <a:t> (m)</a:t>
                      </a:r>
                    </a:p>
                  </a:txBody>
                  <a:tcPr/>
                </a:tc>
                <a:tc>
                  <a:txBody>
                    <a:bodyPr/>
                    <a:lstStyle/>
                    <a:p>
                      <a:r>
                        <a:rPr lang="de-DE" dirty="0"/>
                        <a:t>60/90</a:t>
                      </a:r>
                    </a:p>
                  </a:txBody>
                  <a:tcPr/>
                </a:tc>
                <a:tc>
                  <a:txBody>
                    <a:bodyPr/>
                    <a:lstStyle/>
                    <a:p>
                      <a:r>
                        <a:rPr lang="de-DE" dirty="0"/>
                        <a:t>120</a:t>
                      </a:r>
                    </a:p>
                  </a:txBody>
                  <a:tcPr/>
                </a:tc>
                <a:tc>
                  <a:txBody>
                    <a:bodyPr/>
                    <a:lstStyle/>
                    <a:p>
                      <a:r>
                        <a:rPr lang="de-DE" dirty="0"/>
                        <a:t>125</a:t>
                      </a:r>
                    </a:p>
                  </a:txBody>
                  <a:tcPr/>
                </a:tc>
                <a:tc>
                  <a:txBody>
                    <a:bodyPr/>
                    <a:lstStyle/>
                    <a:p>
                      <a:r>
                        <a:rPr lang="de-DE" dirty="0"/>
                        <a:t>150</a:t>
                      </a:r>
                    </a:p>
                  </a:txBody>
                  <a:tcPr/>
                </a:tc>
                <a:tc>
                  <a:txBody>
                    <a:bodyPr/>
                    <a:lstStyle/>
                    <a:p>
                      <a:r>
                        <a:rPr lang="de-DE" dirty="0"/>
                        <a:t>170</a:t>
                      </a:r>
                    </a:p>
                  </a:txBody>
                  <a:tcPr/>
                </a:tc>
                <a:tc>
                  <a:txBody>
                    <a:bodyPr/>
                    <a:lstStyle/>
                    <a:p>
                      <a:r>
                        <a:rPr lang="de-DE" dirty="0"/>
                        <a:t>154</a:t>
                      </a:r>
                    </a:p>
                  </a:txBody>
                  <a:tcPr/>
                </a:tc>
                <a:tc>
                  <a:txBody>
                    <a:bodyPr/>
                    <a:lstStyle/>
                    <a:p>
                      <a:r>
                        <a:rPr lang="de-DE" dirty="0"/>
                        <a:t>153</a:t>
                      </a:r>
                    </a:p>
                  </a:txBody>
                  <a:tcPr/>
                </a:tc>
                <a:extLst>
                  <a:ext uri="{0D108BD9-81ED-4DB2-BD59-A6C34878D82A}">
                    <a16:rowId xmlns:a16="http://schemas.microsoft.com/office/drawing/2014/main" val="3848415302"/>
                  </a:ext>
                </a:extLst>
              </a:tr>
              <a:tr h="365760">
                <a:tc>
                  <a:txBody>
                    <a:bodyPr/>
                    <a:lstStyle/>
                    <a:p>
                      <a:r>
                        <a:rPr lang="de-DE" dirty="0" err="1"/>
                        <a:t>Capacity</a:t>
                      </a:r>
                      <a:r>
                        <a:rPr lang="de-DE" dirty="0"/>
                        <a:t> (GB)</a:t>
                      </a:r>
                    </a:p>
                  </a:txBody>
                  <a:tcPr/>
                </a:tc>
                <a:tc>
                  <a:txBody>
                    <a:bodyPr/>
                    <a:lstStyle/>
                    <a:p>
                      <a:r>
                        <a:rPr lang="de-DE" dirty="0"/>
                        <a:t>1.3/2</a:t>
                      </a:r>
                    </a:p>
                  </a:txBody>
                  <a:tcPr/>
                </a:tc>
                <a:tc>
                  <a:txBody>
                    <a:bodyPr/>
                    <a:lstStyle/>
                    <a:p>
                      <a:r>
                        <a:rPr lang="de-DE" dirty="0"/>
                        <a:t>4</a:t>
                      </a:r>
                    </a:p>
                  </a:txBody>
                  <a:tcPr/>
                </a:tc>
                <a:tc>
                  <a:txBody>
                    <a:bodyPr/>
                    <a:lstStyle/>
                    <a:p>
                      <a:r>
                        <a:rPr lang="de-DE" dirty="0"/>
                        <a:t>12</a:t>
                      </a:r>
                    </a:p>
                  </a:txBody>
                  <a:tcPr/>
                </a:tc>
                <a:tc>
                  <a:txBody>
                    <a:bodyPr/>
                    <a:lstStyle/>
                    <a:p>
                      <a:r>
                        <a:rPr lang="de-DE" dirty="0"/>
                        <a:t>20</a:t>
                      </a:r>
                    </a:p>
                  </a:txBody>
                  <a:tcPr/>
                </a:tc>
                <a:tc>
                  <a:txBody>
                    <a:bodyPr/>
                    <a:lstStyle/>
                    <a:p>
                      <a:r>
                        <a:rPr lang="de-DE" dirty="0"/>
                        <a:t>36</a:t>
                      </a:r>
                    </a:p>
                  </a:txBody>
                  <a:tcPr/>
                </a:tc>
                <a:tc>
                  <a:txBody>
                    <a:bodyPr/>
                    <a:lstStyle/>
                    <a:p>
                      <a:r>
                        <a:rPr lang="de-DE" dirty="0"/>
                        <a:t>80</a:t>
                      </a:r>
                    </a:p>
                  </a:txBody>
                  <a:tcPr/>
                </a:tc>
                <a:tc>
                  <a:txBody>
                    <a:bodyPr/>
                    <a:lstStyle/>
                    <a:p>
                      <a:r>
                        <a:rPr lang="de-DE" dirty="0"/>
                        <a:t>160</a:t>
                      </a:r>
                    </a:p>
                  </a:txBody>
                  <a:tcPr/>
                </a:tc>
                <a:extLst>
                  <a:ext uri="{0D108BD9-81ED-4DB2-BD59-A6C34878D82A}">
                    <a16:rowId xmlns:a16="http://schemas.microsoft.com/office/drawing/2014/main" val="57830795"/>
                  </a:ext>
                </a:extLst>
              </a:tr>
              <a:tr h="365760">
                <a:tc>
                  <a:txBody>
                    <a:bodyPr/>
                    <a:lstStyle/>
                    <a:p>
                      <a:r>
                        <a:rPr lang="de-DE" dirty="0"/>
                        <a:t>Speed (MB/s)</a:t>
                      </a:r>
                    </a:p>
                  </a:txBody>
                  <a:tcPr/>
                </a:tc>
                <a:tc>
                  <a:txBody>
                    <a:bodyPr/>
                    <a:lstStyle/>
                    <a:p>
                      <a:r>
                        <a:rPr lang="de-DE" dirty="0"/>
                        <a:t>0.183</a:t>
                      </a:r>
                    </a:p>
                  </a:txBody>
                  <a:tcPr/>
                </a:tc>
                <a:tc>
                  <a:txBody>
                    <a:bodyPr/>
                    <a:lstStyle/>
                    <a:p>
                      <a:r>
                        <a:rPr lang="de-DE" dirty="0"/>
                        <a:t>0.72</a:t>
                      </a:r>
                    </a:p>
                  </a:txBody>
                  <a:tcPr/>
                </a:tc>
                <a:tc>
                  <a:txBody>
                    <a:bodyPr/>
                    <a:lstStyle/>
                    <a:p>
                      <a:r>
                        <a:rPr lang="de-DE" dirty="0"/>
                        <a:t>1.5</a:t>
                      </a:r>
                    </a:p>
                  </a:txBody>
                  <a:tcPr/>
                </a:tc>
                <a:tc>
                  <a:txBody>
                    <a:bodyPr/>
                    <a:lstStyle/>
                    <a:p>
                      <a:r>
                        <a:rPr lang="de-DE" dirty="0"/>
                        <a:t>3.2</a:t>
                      </a:r>
                    </a:p>
                  </a:txBody>
                  <a:tcPr/>
                </a:tc>
                <a:tc>
                  <a:txBody>
                    <a:bodyPr/>
                    <a:lstStyle/>
                    <a:p>
                      <a:r>
                        <a:rPr lang="de-DE" dirty="0"/>
                        <a:t>6.9</a:t>
                      </a:r>
                    </a:p>
                  </a:txBody>
                  <a:tcPr/>
                </a:tc>
                <a:tc>
                  <a:txBody>
                    <a:bodyPr/>
                    <a:lstStyle/>
                    <a:p>
                      <a:r>
                        <a:rPr lang="de-DE" dirty="0"/>
                        <a:t>12</a:t>
                      </a:r>
                    </a:p>
                  </a:txBody>
                  <a:tcPr/>
                </a:tc>
                <a:tc>
                  <a:txBody>
                    <a:bodyPr/>
                    <a:lstStyle/>
                    <a:p>
                      <a:r>
                        <a:rPr lang="de-DE" dirty="0"/>
                        <a:t>16</a:t>
                      </a:r>
                    </a:p>
                  </a:txBody>
                  <a:tcPr/>
                </a:tc>
                <a:extLst>
                  <a:ext uri="{0D108BD9-81ED-4DB2-BD59-A6C34878D82A}">
                    <a16:rowId xmlns:a16="http://schemas.microsoft.com/office/drawing/2014/main" val="2710487227"/>
                  </a:ext>
                </a:extLst>
              </a:tr>
            </a:tbl>
          </a:graphicData>
        </a:graphic>
      </p:graphicFrame>
      <p:sp>
        <p:nvSpPr>
          <p:cNvPr id="10" name="Textfeld 9"/>
          <p:cNvSpPr txBox="1"/>
          <p:nvPr/>
        </p:nvSpPr>
        <p:spPr>
          <a:xfrm>
            <a:off x="6471214" y="3918205"/>
            <a:ext cx="803574" cy="276999"/>
          </a:xfrm>
          <a:prstGeom prst="rect">
            <a:avLst/>
          </a:prstGeom>
          <a:noFill/>
        </p:spPr>
        <p:txBody>
          <a:bodyPr wrap="square" rtlCol="0">
            <a:spAutoFit/>
          </a:bodyPr>
          <a:lstStyle/>
          <a:p>
            <a:pPr algn="r"/>
            <a:r>
              <a:rPr lang="en-US" sz="1200" dirty="0">
                <a:latin typeface="+mn-lt"/>
              </a:rPr>
              <a:t>Image [4]</a:t>
            </a:r>
          </a:p>
        </p:txBody>
      </p:sp>
    </p:spTree>
    <p:extLst>
      <p:ext uri="{BB962C8B-B14F-4D97-AF65-F5344CB8AC3E}">
        <p14:creationId xmlns:p14="http://schemas.microsoft.com/office/powerpoint/2010/main" val="2300462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1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Tape Storage – “</a:t>
            </a:r>
            <a:r>
              <a:rPr lang="en-US" dirty="0" err="1"/>
              <a:t>Supertapes</a:t>
            </a:r>
            <a:r>
              <a:rPr lang="en-US" dirty="0"/>
              <a:t>”</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7</a:t>
            </a:fld>
            <a:r>
              <a:rPr lang="de-DE" altLang="de-DE" dirty="0"/>
              <a:t> </a:t>
            </a:r>
            <a:r>
              <a:rPr lang="de-DE" altLang="de-DE" dirty="0" err="1"/>
              <a:t>of</a:t>
            </a:r>
            <a:r>
              <a:rPr lang="de-DE" altLang="de-DE" dirty="0"/>
              <a:t> 19 </a:t>
            </a:r>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Demand for rising capacity in datacenter environments</a:t>
            </a:r>
          </a:p>
          <a:p>
            <a:pPr>
              <a:buFont typeface="Arial" panose="020B0604020202020204" pitchFamily="34" charset="0"/>
              <a:buChar char="•"/>
            </a:pPr>
            <a:r>
              <a:rPr lang="en-US" dirty="0"/>
              <a:t>1996: AIT – Advanced Intelligent Tape</a:t>
            </a:r>
          </a:p>
          <a:p>
            <a:pPr lvl="2">
              <a:buFont typeface="Arial" panose="020B0604020202020204" pitchFamily="34" charset="0"/>
              <a:buChar char="•"/>
            </a:pPr>
            <a:r>
              <a:rPr lang="en-US" dirty="0"/>
              <a:t>Dual-reel 8mm cartridges</a:t>
            </a:r>
          </a:p>
          <a:p>
            <a:pPr lvl="2">
              <a:buFont typeface="Arial" panose="020B0604020202020204" pitchFamily="34" charset="0"/>
              <a:buChar char="•"/>
            </a:pPr>
            <a:r>
              <a:rPr lang="en-US" dirty="0"/>
              <a:t>Up to 400 GB, 48 MB/s (AIT-5; AIT-6 cancelled)</a:t>
            </a:r>
          </a:p>
          <a:p>
            <a:pPr>
              <a:buFont typeface="Arial" panose="020B0604020202020204" pitchFamily="34" charset="0"/>
              <a:buChar char="•"/>
            </a:pPr>
            <a:r>
              <a:rPr lang="en-US" dirty="0"/>
              <a:t>2003: Super AIT (SAIT)</a:t>
            </a:r>
          </a:p>
          <a:p>
            <a:pPr lvl="2">
              <a:buFont typeface="Arial" panose="020B0604020202020204" pitchFamily="34" charset="0"/>
              <a:buChar char="•"/>
            </a:pPr>
            <a:r>
              <a:rPr lang="en-US" dirty="0"/>
              <a:t>Single-reel ½“ (12.7mm) cartridges</a:t>
            </a:r>
          </a:p>
          <a:p>
            <a:pPr lvl="2">
              <a:buFont typeface="Arial" panose="020B0604020202020204" pitchFamily="34" charset="0"/>
              <a:buChar char="•"/>
            </a:pPr>
            <a:r>
              <a:rPr lang="en-US" dirty="0"/>
              <a:t>Up to 800GB, 45MB/s SAIT-2 in 2006</a:t>
            </a:r>
          </a:p>
          <a:p>
            <a:pPr>
              <a:buFont typeface="Arial" panose="020B0604020202020204" pitchFamily="34" charset="0"/>
              <a:buChar char="•"/>
            </a:pPr>
            <a:r>
              <a:rPr lang="en-US" dirty="0"/>
              <a:t>DLT and SDLT (Digital Linear Tape)</a:t>
            </a:r>
          </a:p>
          <a:p>
            <a:pPr lvl="2">
              <a:buFont typeface="Arial" panose="020B0604020202020204" pitchFamily="34" charset="0"/>
              <a:buChar char="•"/>
            </a:pPr>
            <a:r>
              <a:rPr lang="en-US" dirty="0"/>
              <a:t>Single-reel ½“ (12.7mm) cartridges</a:t>
            </a:r>
          </a:p>
          <a:p>
            <a:pPr lvl="2">
              <a:buFont typeface="Arial" panose="020B0604020202020204" pitchFamily="34" charset="0"/>
              <a:buChar char="•"/>
            </a:pPr>
            <a:r>
              <a:rPr lang="en-US" dirty="0"/>
              <a:t>Up to 800GB, 60MB/s on S4-cardridges in 2007</a:t>
            </a:r>
          </a:p>
        </p:txBody>
      </p:sp>
    </p:spTree>
    <p:extLst>
      <p:ext uri="{BB962C8B-B14F-4D97-AF65-F5344CB8AC3E}">
        <p14:creationId xmlns:p14="http://schemas.microsoft.com/office/powerpoint/2010/main" val="340631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102" y="2808944"/>
            <a:ext cx="4285387" cy="3374015"/>
          </a:xfrm>
          <a:prstGeom prst="rect">
            <a:avLst/>
          </a:prstGeom>
        </p:spPr>
      </p:pic>
      <p:sp>
        <p:nvSpPr>
          <p:cNvPr id="2" name="Titel 1"/>
          <p:cNvSpPr>
            <a:spLocks noGrp="1"/>
          </p:cNvSpPr>
          <p:nvPr>
            <p:ph type="title"/>
          </p:nvPr>
        </p:nvSpPr>
        <p:spPr/>
        <p:txBody>
          <a:bodyPr/>
          <a:lstStyle/>
          <a:p>
            <a:r>
              <a:rPr lang="en-US" dirty="0"/>
              <a:t>The advent of LTO</a:t>
            </a:r>
          </a:p>
        </p:txBody>
      </p:sp>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8</a:t>
            </a:fld>
            <a:r>
              <a:rPr lang="de-DE" altLang="de-DE" dirty="0"/>
              <a:t> </a:t>
            </a:r>
            <a:r>
              <a:rPr lang="de-DE" altLang="de-DE" dirty="0" err="1"/>
              <a:t>of</a:t>
            </a:r>
            <a:r>
              <a:rPr lang="de-DE" altLang="de-DE" dirty="0"/>
              <a:t> 19 </a:t>
            </a:r>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Open standard controlled by LTO consortium</a:t>
            </a:r>
          </a:p>
          <a:p>
            <a:pPr lvl="2">
              <a:buFont typeface="Arial" panose="020B0604020202020204" pitchFamily="34" charset="0"/>
              <a:buChar char="•"/>
            </a:pPr>
            <a:r>
              <a:rPr lang="en-US" dirty="0"/>
              <a:t>LTO = Linear Tape-Open</a:t>
            </a:r>
          </a:p>
          <a:p>
            <a:pPr lvl="2">
              <a:buFont typeface="Arial" panose="020B0604020202020204" pitchFamily="34" charset="0"/>
              <a:buChar char="•"/>
            </a:pPr>
            <a:r>
              <a:rPr lang="en-US" dirty="0"/>
              <a:t>consortium consists of</a:t>
            </a:r>
            <a:br>
              <a:rPr lang="en-US" dirty="0"/>
            </a:br>
            <a:r>
              <a:rPr lang="en-US" dirty="0"/>
              <a:t>HP, IBM and Quantum</a:t>
            </a:r>
          </a:p>
          <a:p>
            <a:pPr lvl="2">
              <a:buFont typeface="Arial" panose="020B0604020202020204" pitchFamily="34" charset="0"/>
              <a:buChar char="•"/>
            </a:pPr>
            <a:r>
              <a:rPr lang="en-US"/>
              <a:t>LTO-1 Released </a:t>
            </a:r>
            <a:r>
              <a:rPr lang="en-US" dirty="0"/>
              <a:t>in 2000</a:t>
            </a:r>
          </a:p>
          <a:p>
            <a:pPr lvl="2">
              <a:buFont typeface="Arial" panose="020B0604020202020204" pitchFamily="34" charset="0"/>
              <a:buChar char="•"/>
            </a:pPr>
            <a:r>
              <a:rPr lang="en-US" dirty="0"/>
              <a:t>Development of “</a:t>
            </a:r>
            <a:r>
              <a:rPr lang="en-US" dirty="0" err="1"/>
              <a:t>Supertape</a:t>
            </a:r>
            <a:r>
              <a:rPr lang="en-US" dirty="0"/>
              <a:t>” capacities:</a:t>
            </a:r>
          </a:p>
          <a:p>
            <a:pPr lvl="2">
              <a:buFont typeface="Arial" panose="020B0604020202020204" pitchFamily="34" charset="0"/>
              <a:buChar char="•"/>
            </a:pPr>
            <a:r>
              <a:rPr lang="en-US" dirty="0"/>
              <a:t>LTO-7 @ 1,330 Mbit/inch</a:t>
            </a:r>
            <a:br>
              <a:rPr lang="en-US" dirty="0"/>
            </a:br>
            <a:r>
              <a:rPr lang="en-US" dirty="0"/>
              <a:t>translates to 166 </a:t>
            </a:r>
            <a:r>
              <a:rPr lang="en-US" dirty="0" err="1"/>
              <a:t>MByte</a:t>
            </a:r>
            <a:r>
              <a:rPr lang="en-US" dirty="0"/>
              <a:t>/inch</a:t>
            </a:r>
          </a:p>
          <a:p>
            <a:pPr marL="180975" lvl="2" indent="0">
              <a:buNone/>
            </a:pPr>
            <a:r>
              <a:rPr lang="en-US" dirty="0"/>
              <a:t>≈ 10,000,000-fold increase since UNISERVO</a:t>
            </a:r>
            <a:br>
              <a:rPr lang="en-US" dirty="0"/>
            </a:br>
            <a:r>
              <a:rPr lang="en-US" dirty="0"/>
              <a:t>@ 128 bit/inch</a:t>
            </a:r>
            <a:br>
              <a:rPr lang="en-US" dirty="0"/>
            </a:br>
            <a:r>
              <a:rPr lang="en-US" dirty="0"/>
              <a:t>	</a:t>
            </a:r>
          </a:p>
        </p:txBody>
      </p:sp>
      <p:sp>
        <p:nvSpPr>
          <p:cNvPr id="9" name="Textfeld 8"/>
          <p:cNvSpPr txBox="1"/>
          <p:nvPr/>
        </p:nvSpPr>
        <p:spPr>
          <a:xfrm>
            <a:off x="7937733" y="5970043"/>
            <a:ext cx="803574" cy="276999"/>
          </a:xfrm>
          <a:prstGeom prst="rect">
            <a:avLst/>
          </a:prstGeom>
          <a:noFill/>
        </p:spPr>
        <p:txBody>
          <a:bodyPr wrap="square" rtlCol="0">
            <a:spAutoFit/>
          </a:bodyPr>
          <a:lstStyle/>
          <a:p>
            <a:pPr algn="r"/>
            <a:r>
              <a:rPr lang="en-US" sz="1200" dirty="0">
                <a:latin typeface="+mn-lt"/>
              </a:rPr>
              <a:t>Image [5]</a:t>
            </a:r>
          </a:p>
        </p:txBody>
      </p:sp>
    </p:spTree>
    <p:extLst>
      <p:ext uri="{BB962C8B-B14F-4D97-AF65-F5344CB8AC3E}">
        <p14:creationId xmlns:p14="http://schemas.microsoft.com/office/powerpoint/2010/main" val="349141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LTO generations</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727863738"/>
              </p:ext>
            </p:extLst>
          </p:nvPr>
        </p:nvGraphicFramePr>
        <p:xfrm>
          <a:off x="509072" y="2253369"/>
          <a:ext cx="8238927" cy="3928255"/>
        </p:xfrm>
        <a:graphic>
          <a:graphicData uri="http://schemas.openxmlformats.org/drawingml/2006/table">
            <a:tbl>
              <a:tblPr firstRow="1" firstCol="1" bandRow="1">
                <a:tableStyleId>{46F890A9-2807-4EBB-B81D-B2AA78EC7F39}</a:tableStyleId>
              </a:tblPr>
              <a:tblGrid>
                <a:gridCol w="1524870">
                  <a:extLst>
                    <a:ext uri="{9D8B030D-6E8A-4147-A177-3AD203B41FA5}">
                      <a16:colId xmlns:a16="http://schemas.microsoft.com/office/drawing/2014/main" val="1173962304"/>
                    </a:ext>
                  </a:extLst>
                </a:gridCol>
                <a:gridCol w="673737">
                  <a:extLst>
                    <a:ext uri="{9D8B030D-6E8A-4147-A177-3AD203B41FA5}">
                      <a16:colId xmlns:a16="http://schemas.microsoft.com/office/drawing/2014/main" val="2609610301"/>
                    </a:ext>
                  </a:extLst>
                </a:gridCol>
                <a:gridCol w="673737">
                  <a:extLst>
                    <a:ext uri="{9D8B030D-6E8A-4147-A177-3AD203B41FA5}">
                      <a16:colId xmlns:a16="http://schemas.microsoft.com/office/drawing/2014/main" val="3284744666"/>
                    </a:ext>
                  </a:extLst>
                </a:gridCol>
                <a:gridCol w="673737">
                  <a:extLst>
                    <a:ext uri="{9D8B030D-6E8A-4147-A177-3AD203B41FA5}">
                      <a16:colId xmlns:a16="http://schemas.microsoft.com/office/drawing/2014/main" val="3605251933"/>
                    </a:ext>
                  </a:extLst>
                </a:gridCol>
                <a:gridCol w="673737">
                  <a:extLst>
                    <a:ext uri="{9D8B030D-6E8A-4147-A177-3AD203B41FA5}">
                      <a16:colId xmlns:a16="http://schemas.microsoft.com/office/drawing/2014/main" val="1161210239"/>
                    </a:ext>
                  </a:extLst>
                </a:gridCol>
                <a:gridCol w="590147">
                  <a:extLst>
                    <a:ext uri="{9D8B030D-6E8A-4147-A177-3AD203B41FA5}">
                      <a16:colId xmlns:a16="http://schemas.microsoft.com/office/drawing/2014/main" val="414152266"/>
                    </a:ext>
                  </a:extLst>
                </a:gridCol>
                <a:gridCol w="590147">
                  <a:extLst>
                    <a:ext uri="{9D8B030D-6E8A-4147-A177-3AD203B41FA5}">
                      <a16:colId xmlns:a16="http://schemas.microsoft.com/office/drawing/2014/main" val="706609713"/>
                    </a:ext>
                  </a:extLst>
                </a:gridCol>
                <a:gridCol w="590147">
                  <a:extLst>
                    <a:ext uri="{9D8B030D-6E8A-4147-A177-3AD203B41FA5}">
                      <a16:colId xmlns:a16="http://schemas.microsoft.com/office/drawing/2014/main" val="4022873386"/>
                    </a:ext>
                  </a:extLst>
                </a:gridCol>
                <a:gridCol w="695170">
                  <a:extLst>
                    <a:ext uri="{9D8B030D-6E8A-4147-A177-3AD203B41FA5}">
                      <a16:colId xmlns:a16="http://schemas.microsoft.com/office/drawing/2014/main" val="1525970065"/>
                    </a:ext>
                  </a:extLst>
                </a:gridCol>
                <a:gridCol w="545993">
                  <a:extLst>
                    <a:ext uri="{9D8B030D-6E8A-4147-A177-3AD203B41FA5}">
                      <a16:colId xmlns:a16="http://schemas.microsoft.com/office/drawing/2014/main" val="390507550"/>
                    </a:ext>
                  </a:extLst>
                </a:gridCol>
                <a:gridCol w="1007505">
                  <a:extLst>
                    <a:ext uri="{9D8B030D-6E8A-4147-A177-3AD203B41FA5}">
                      <a16:colId xmlns:a16="http://schemas.microsoft.com/office/drawing/2014/main" val="802015297"/>
                    </a:ext>
                  </a:extLst>
                </a:gridCol>
              </a:tblGrid>
              <a:tr h="244695">
                <a:tc>
                  <a:txBody>
                    <a:bodyPr/>
                    <a:lstStyle/>
                    <a:p>
                      <a:pPr>
                        <a:lnSpc>
                          <a:spcPct val="107000"/>
                        </a:lnSpc>
                      </a:pPr>
                      <a:endParaRPr lang="de-DE" sz="1400" dirty="0">
                        <a:effectLst/>
                        <a:latin typeface="+mj-lt"/>
                      </a:endParaRPr>
                    </a:p>
                  </a:txBody>
                  <a:tcPr marL="8206" marR="8206" marT="8206" marB="8206" anchor="ctr"/>
                </a:tc>
                <a:tc>
                  <a:txBody>
                    <a:bodyPr/>
                    <a:lstStyle/>
                    <a:p>
                      <a:pPr algn="ctr">
                        <a:lnSpc>
                          <a:spcPct val="107000"/>
                        </a:lnSpc>
                        <a:spcAft>
                          <a:spcPts val="0"/>
                        </a:spcAft>
                      </a:pPr>
                      <a:r>
                        <a:rPr lang="de-DE" sz="1400" dirty="0">
                          <a:effectLst/>
                          <a:latin typeface="+mj-lt"/>
                        </a:rPr>
                        <a:t>LTO-1</a:t>
                      </a:r>
                      <a:endParaRPr lang="de-DE" sz="1400" dirty="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LTO-2</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LTO-3</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LTO-4</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LTO-5</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LTO-6</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LTO-7</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LTO-8</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a:effectLst/>
                          <a:latin typeface="+mj-lt"/>
                        </a:rPr>
                        <a:t>LTO-9</a:t>
                      </a:r>
                      <a:endParaRPr lang="de-DE" sz="1400">
                        <a:effectLst/>
                        <a:latin typeface="+mj-lt"/>
                        <a:ea typeface="Calibri" panose="020F0502020204030204" pitchFamily="34" charset="0"/>
                        <a:cs typeface="Times New Roman" panose="02020603050405020304" pitchFamily="18" charset="0"/>
                      </a:endParaRPr>
                    </a:p>
                  </a:txBody>
                  <a:tcPr marL="8206" marR="8206" marT="8206" marB="8206" anchor="ctr"/>
                </a:tc>
                <a:tc>
                  <a:txBody>
                    <a:bodyPr/>
                    <a:lstStyle/>
                    <a:p>
                      <a:pPr algn="ctr">
                        <a:lnSpc>
                          <a:spcPct val="107000"/>
                        </a:lnSpc>
                        <a:spcAft>
                          <a:spcPts val="0"/>
                        </a:spcAft>
                      </a:pPr>
                      <a:r>
                        <a:rPr lang="de-DE" sz="1400" dirty="0">
                          <a:effectLst/>
                          <a:latin typeface="+mj-lt"/>
                        </a:rPr>
                        <a:t>LTO-10</a:t>
                      </a:r>
                      <a:endParaRPr lang="de-DE" sz="1400" dirty="0">
                        <a:effectLst/>
                        <a:latin typeface="+mj-lt"/>
                        <a:ea typeface="Calibri" panose="020F0502020204030204" pitchFamily="34" charset="0"/>
                        <a:cs typeface="Times New Roman" panose="02020603050405020304" pitchFamily="18" charset="0"/>
                      </a:endParaRPr>
                    </a:p>
                  </a:txBody>
                  <a:tcPr marL="8206" marR="8206" marT="8206" marB="8206" anchor="ctr"/>
                </a:tc>
                <a:extLst>
                  <a:ext uri="{0D108BD9-81ED-4DB2-BD59-A6C34878D82A}">
                    <a16:rowId xmlns:a16="http://schemas.microsoft.com/office/drawing/2014/main" val="1264069441"/>
                  </a:ext>
                </a:extLst>
              </a:tr>
              <a:tr h="373557">
                <a:tc>
                  <a:txBody>
                    <a:bodyPr/>
                    <a:lstStyle/>
                    <a:p>
                      <a:pPr>
                        <a:lnSpc>
                          <a:spcPct val="107000"/>
                        </a:lnSpc>
                        <a:spcAft>
                          <a:spcPts val="0"/>
                        </a:spcAft>
                      </a:pPr>
                      <a:r>
                        <a:rPr lang="de-DE" sz="1400" dirty="0">
                          <a:effectLst/>
                          <a:latin typeface="+mn-lt"/>
                        </a:rPr>
                        <a:t>Release </a:t>
                      </a:r>
                      <a:r>
                        <a:rPr lang="de-DE" sz="1400" dirty="0" err="1">
                          <a:effectLst/>
                          <a:latin typeface="+mn-lt"/>
                        </a:rPr>
                        <a:t>date</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2000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2003</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2005</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2007</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2010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2012</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2015</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TBA</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TBA</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j-lt"/>
                        </a:rPr>
                        <a:t>TBA</a:t>
                      </a:r>
                      <a:endParaRPr lang="de-DE" sz="1400" dirty="0">
                        <a:effectLst/>
                        <a:latin typeface="+mj-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86904"/>
                  </a:ext>
                </a:extLst>
              </a:tr>
              <a:tr h="551667">
                <a:tc>
                  <a:txBody>
                    <a:bodyPr/>
                    <a:lstStyle/>
                    <a:p>
                      <a:pPr algn="l">
                        <a:lnSpc>
                          <a:spcPct val="107000"/>
                        </a:lnSpc>
                        <a:spcAft>
                          <a:spcPts val="0"/>
                        </a:spcAft>
                      </a:pPr>
                      <a:r>
                        <a:rPr lang="de-DE" sz="1400" u="sng" dirty="0">
                          <a:effectLst/>
                          <a:latin typeface="+mn-lt"/>
                        </a:rPr>
                        <a:t>Native</a:t>
                      </a:r>
                      <a:r>
                        <a:rPr lang="de-DE" sz="1400" dirty="0">
                          <a:effectLst/>
                          <a:latin typeface="+mn-lt"/>
                        </a:rPr>
                        <a:t> </a:t>
                      </a:r>
                      <a:r>
                        <a:rPr lang="de-DE" sz="1400" dirty="0" err="1">
                          <a:effectLst/>
                          <a:latin typeface="+mn-lt"/>
                        </a:rPr>
                        <a:t>data</a:t>
                      </a:r>
                      <a:br>
                        <a:rPr lang="de-DE" sz="1400" dirty="0">
                          <a:effectLst/>
                          <a:latin typeface="+mn-lt"/>
                        </a:rPr>
                      </a:br>
                      <a:r>
                        <a:rPr lang="de-DE" sz="1400" dirty="0" err="1">
                          <a:effectLst/>
                          <a:latin typeface="+mn-lt"/>
                        </a:rPr>
                        <a:t>capacity</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100 GB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200 GB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400 GB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800 GB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1.5 TB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2.5 TB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6.0 TB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12.8 TB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26 TB</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j-lt"/>
                        </a:rPr>
                        <a:t>48 TB</a:t>
                      </a:r>
                      <a:endParaRPr lang="de-DE" sz="1400" dirty="0">
                        <a:effectLst/>
                        <a:latin typeface="+mj-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4162600"/>
                  </a:ext>
                </a:extLst>
              </a:tr>
              <a:tr h="907888">
                <a:tc>
                  <a:txBody>
                    <a:bodyPr/>
                    <a:lstStyle/>
                    <a:p>
                      <a:pPr>
                        <a:lnSpc>
                          <a:spcPct val="107000"/>
                        </a:lnSpc>
                        <a:spcAft>
                          <a:spcPts val="0"/>
                        </a:spcAft>
                      </a:pPr>
                      <a:r>
                        <a:rPr lang="en-US" sz="1400" dirty="0">
                          <a:effectLst/>
                          <a:latin typeface="+mn-lt"/>
                        </a:rPr>
                        <a:t>Max. uncompressed</a:t>
                      </a:r>
                      <a:br>
                        <a:rPr lang="en-US" sz="1400" dirty="0">
                          <a:effectLst/>
                          <a:latin typeface="+mn-lt"/>
                        </a:rPr>
                      </a:br>
                      <a:r>
                        <a:rPr lang="en-US" sz="1400" dirty="0">
                          <a:effectLst/>
                          <a:latin typeface="+mn-lt"/>
                        </a:rPr>
                        <a:t>speed (MB/s)</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20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40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80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120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140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160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n-lt"/>
                        </a:rPr>
                        <a:t>300</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427</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a:effectLst/>
                          <a:latin typeface="+mn-lt"/>
                        </a:rPr>
                        <a:t>708</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de-DE" sz="1400" dirty="0">
                          <a:effectLst/>
                          <a:latin typeface="+mj-lt"/>
                        </a:rPr>
                        <a:t>1100</a:t>
                      </a:r>
                      <a:endParaRPr lang="de-DE" sz="1400" dirty="0">
                        <a:effectLst/>
                        <a:latin typeface="+mj-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048069"/>
                  </a:ext>
                </a:extLst>
              </a:tr>
              <a:tr h="551667">
                <a:tc>
                  <a:txBody>
                    <a:bodyPr/>
                    <a:lstStyle/>
                    <a:p>
                      <a:pPr>
                        <a:lnSpc>
                          <a:spcPct val="107000"/>
                        </a:lnSpc>
                        <a:spcAft>
                          <a:spcPts val="0"/>
                        </a:spcAft>
                      </a:pPr>
                      <a:r>
                        <a:rPr lang="de-DE" sz="1400" u="none" dirty="0" err="1">
                          <a:effectLst/>
                          <a:latin typeface="+mn-lt"/>
                        </a:rPr>
                        <a:t>Compression</a:t>
                      </a:r>
                      <a:br>
                        <a:rPr lang="de-DE" sz="1400" u="sng" dirty="0">
                          <a:effectLst/>
                          <a:latin typeface="+mn-lt"/>
                        </a:rPr>
                      </a:br>
                      <a:r>
                        <a:rPr lang="de-DE" sz="1400" dirty="0" err="1">
                          <a:effectLst/>
                          <a:latin typeface="+mn-lt"/>
                        </a:rPr>
                        <a:t>capable</a:t>
                      </a:r>
                      <a:r>
                        <a:rPr lang="de-DE" sz="1400" dirty="0">
                          <a:effectLst/>
                          <a:latin typeface="+mn-lt"/>
                        </a:rPr>
                        <a:t>?</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ct val="107000"/>
                        </a:lnSpc>
                        <a:spcAft>
                          <a:spcPts val="0"/>
                        </a:spcAft>
                      </a:pPr>
                      <a:r>
                        <a:rPr lang="de-DE" sz="1400" dirty="0">
                          <a:effectLst/>
                          <a:latin typeface="+mn-lt"/>
                        </a:rPr>
                        <a:t>Yes, "2:1"</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a:lnSpc>
                          <a:spcPct val="107000"/>
                        </a:lnSpc>
                        <a:spcAft>
                          <a:spcPts val="0"/>
                        </a:spcAft>
                      </a:pPr>
                      <a:r>
                        <a:rPr lang="de-DE" sz="1400" dirty="0">
                          <a:effectLst/>
                          <a:latin typeface="+mn-lt"/>
                        </a:rPr>
                        <a:t>Yes, "2.5:1"</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gridSpan="3">
                  <a:txBody>
                    <a:bodyPr/>
                    <a:lstStyle/>
                    <a:p>
                      <a:pPr algn="ctr">
                        <a:lnSpc>
                          <a:spcPct val="107000"/>
                        </a:lnSpc>
                        <a:spcAft>
                          <a:spcPts val="0"/>
                        </a:spcAft>
                      </a:pPr>
                      <a:r>
                        <a:rPr lang="de-DE" sz="1400" dirty="0" err="1">
                          <a:effectLst/>
                          <a:latin typeface="+mn-lt"/>
                        </a:rPr>
                        <a:t>Planned</a:t>
                      </a:r>
                      <a:r>
                        <a:rPr lang="de-DE" sz="1400" dirty="0">
                          <a:effectLst/>
                          <a:latin typeface="+mn-lt"/>
                        </a:rPr>
                        <a:t>, "2.5:1"</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75026333"/>
                  </a:ext>
                </a:extLst>
              </a:tr>
              <a:tr h="373557">
                <a:tc>
                  <a:txBody>
                    <a:bodyPr/>
                    <a:lstStyle/>
                    <a:p>
                      <a:pPr>
                        <a:lnSpc>
                          <a:spcPct val="107000"/>
                        </a:lnSpc>
                        <a:spcAft>
                          <a:spcPts val="0"/>
                        </a:spcAft>
                      </a:pPr>
                      <a:r>
                        <a:rPr lang="de-DE" sz="1400" u="none" dirty="0">
                          <a:effectLst/>
                          <a:latin typeface="+mn-lt"/>
                        </a:rPr>
                        <a:t>WORM</a:t>
                      </a:r>
                      <a:r>
                        <a:rPr lang="de-DE" sz="1400" dirty="0">
                          <a:effectLst/>
                          <a:latin typeface="+mn-lt"/>
                        </a:rPr>
                        <a:t> </a:t>
                      </a:r>
                      <a:r>
                        <a:rPr lang="de-DE" sz="1400" dirty="0" err="1">
                          <a:effectLst/>
                          <a:latin typeface="+mn-lt"/>
                        </a:rPr>
                        <a:t>capable</a:t>
                      </a:r>
                      <a:r>
                        <a:rPr lang="de-DE" sz="1400" dirty="0">
                          <a:effectLst/>
                          <a:latin typeface="+mn-lt"/>
                        </a:rPr>
                        <a:t>?</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de-DE" sz="1400">
                          <a:effectLst/>
                          <a:latin typeface="+mn-lt"/>
                        </a:rPr>
                        <a:t>No</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gridSpan="5">
                  <a:txBody>
                    <a:bodyPr/>
                    <a:lstStyle/>
                    <a:p>
                      <a:pPr algn="ctr">
                        <a:lnSpc>
                          <a:spcPct val="107000"/>
                        </a:lnSpc>
                        <a:spcAft>
                          <a:spcPts val="0"/>
                        </a:spcAft>
                      </a:pPr>
                      <a:r>
                        <a:rPr lang="de-DE" sz="1400" dirty="0">
                          <a:effectLst/>
                          <a:latin typeface="+mn-lt"/>
                        </a:rPr>
                        <a:t>Yes</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ctr">
                        <a:lnSpc>
                          <a:spcPct val="107000"/>
                        </a:lnSpc>
                        <a:spcAft>
                          <a:spcPts val="0"/>
                        </a:spcAft>
                      </a:pPr>
                      <a:r>
                        <a:rPr lang="de-DE" sz="1400" dirty="0" err="1">
                          <a:effectLst/>
                          <a:latin typeface="+mn-lt"/>
                        </a:rPr>
                        <a:t>Planned</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3453655"/>
                  </a:ext>
                </a:extLst>
              </a:tr>
              <a:tr h="373557">
                <a:tc>
                  <a:txBody>
                    <a:bodyPr/>
                    <a:lstStyle/>
                    <a:p>
                      <a:pPr>
                        <a:lnSpc>
                          <a:spcPct val="107000"/>
                        </a:lnSpc>
                        <a:spcAft>
                          <a:spcPts val="0"/>
                        </a:spcAft>
                      </a:pPr>
                      <a:r>
                        <a:rPr lang="de-DE" sz="1400" u="none" dirty="0">
                          <a:effectLst/>
                          <a:latin typeface="+mn-lt"/>
                        </a:rPr>
                        <a:t>Encryption </a:t>
                      </a:r>
                      <a:r>
                        <a:rPr lang="de-DE" sz="1400" u="none" dirty="0" err="1">
                          <a:effectLst/>
                          <a:latin typeface="+mn-lt"/>
                        </a:rPr>
                        <a:t>capable</a:t>
                      </a:r>
                      <a:r>
                        <a:rPr lang="de-DE" sz="1400" u="none" dirty="0">
                          <a:effectLst/>
                          <a:latin typeface="+mn-lt"/>
                        </a:rPr>
                        <a:t>?</a:t>
                      </a:r>
                      <a:endParaRPr lang="de-DE" sz="1400" u="none"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7000"/>
                        </a:lnSpc>
                        <a:spcAft>
                          <a:spcPts val="0"/>
                        </a:spcAft>
                      </a:pPr>
                      <a:r>
                        <a:rPr lang="de-DE" sz="1400">
                          <a:effectLst/>
                          <a:latin typeface="+mn-lt"/>
                        </a:rPr>
                        <a:t>No</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4">
                  <a:txBody>
                    <a:bodyPr/>
                    <a:lstStyle/>
                    <a:p>
                      <a:pPr algn="ctr">
                        <a:lnSpc>
                          <a:spcPct val="107000"/>
                        </a:lnSpc>
                        <a:spcAft>
                          <a:spcPts val="0"/>
                        </a:spcAft>
                      </a:pPr>
                      <a:r>
                        <a:rPr lang="de-DE" sz="1400" dirty="0">
                          <a:effectLst/>
                          <a:latin typeface="+mn-lt"/>
                        </a:rPr>
                        <a:t>Yes</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ctr">
                        <a:lnSpc>
                          <a:spcPct val="107000"/>
                        </a:lnSpc>
                        <a:spcAft>
                          <a:spcPts val="0"/>
                        </a:spcAft>
                      </a:pPr>
                      <a:r>
                        <a:rPr lang="de-DE" sz="1400" dirty="0" err="1">
                          <a:effectLst/>
                          <a:latin typeface="+mn-lt"/>
                        </a:rPr>
                        <a:t>Planned</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0293952"/>
                  </a:ext>
                </a:extLst>
              </a:tr>
              <a:tr h="551667">
                <a:tc>
                  <a:txBody>
                    <a:bodyPr/>
                    <a:lstStyle/>
                    <a:p>
                      <a:pPr>
                        <a:lnSpc>
                          <a:spcPct val="107000"/>
                        </a:lnSpc>
                        <a:spcAft>
                          <a:spcPts val="0"/>
                        </a:spcAft>
                      </a:pPr>
                      <a:r>
                        <a:rPr lang="de-DE" sz="1400" dirty="0">
                          <a:effectLst/>
                          <a:latin typeface="+mn-lt"/>
                        </a:rPr>
                        <a:t>Max. </a:t>
                      </a:r>
                      <a:r>
                        <a:rPr lang="de-DE" sz="1400" dirty="0" err="1">
                          <a:effectLst/>
                          <a:latin typeface="+mn-lt"/>
                        </a:rPr>
                        <a:t>number</a:t>
                      </a:r>
                      <a:r>
                        <a:rPr lang="de-DE" sz="1400" dirty="0">
                          <a:effectLst/>
                          <a:latin typeface="+mn-lt"/>
                        </a:rPr>
                        <a:t> </a:t>
                      </a:r>
                      <a:r>
                        <a:rPr lang="de-DE" sz="1400" dirty="0" err="1">
                          <a:effectLst/>
                          <a:latin typeface="+mn-lt"/>
                        </a:rPr>
                        <a:t>of</a:t>
                      </a:r>
                      <a:br>
                        <a:rPr lang="de-DE" sz="1400" dirty="0">
                          <a:effectLst/>
                          <a:latin typeface="+mn-lt"/>
                        </a:rPr>
                      </a:br>
                      <a:r>
                        <a:rPr lang="de-DE" sz="1400" dirty="0" err="1">
                          <a:effectLst/>
                          <a:latin typeface="+mn-lt"/>
                        </a:rPr>
                        <a:t>partitions</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4">
                  <a:txBody>
                    <a:bodyPr/>
                    <a:lstStyle/>
                    <a:p>
                      <a:pPr algn="ctr">
                        <a:lnSpc>
                          <a:spcPct val="107000"/>
                        </a:lnSpc>
                        <a:spcAft>
                          <a:spcPts val="0"/>
                        </a:spcAft>
                      </a:pPr>
                      <a:r>
                        <a:rPr lang="de-DE" sz="1400" dirty="0" err="1">
                          <a:effectLst/>
                          <a:latin typeface="+mn-lt"/>
                        </a:rPr>
                        <a:t>One</a:t>
                      </a:r>
                      <a:br>
                        <a:rPr lang="de-DE" sz="1400" dirty="0">
                          <a:effectLst/>
                          <a:latin typeface="+mn-lt"/>
                        </a:rPr>
                      </a:br>
                      <a:r>
                        <a:rPr lang="de-DE" sz="1400" dirty="0">
                          <a:effectLst/>
                          <a:latin typeface="+mn-lt"/>
                        </a:rPr>
                        <a:t>(</a:t>
                      </a:r>
                      <a:r>
                        <a:rPr lang="de-DE" sz="1400" dirty="0" err="1">
                          <a:effectLst/>
                          <a:latin typeface="+mn-lt"/>
                        </a:rPr>
                        <a:t>no</a:t>
                      </a:r>
                      <a:r>
                        <a:rPr lang="de-DE" sz="1400" dirty="0">
                          <a:effectLst/>
                          <a:latin typeface="+mn-lt"/>
                        </a:rPr>
                        <a:t> </a:t>
                      </a:r>
                      <a:r>
                        <a:rPr lang="de-DE" sz="1400" dirty="0" err="1">
                          <a:effectLst/>
                          <a:latin typeface="+mn-lt"/>
                        </a:rPr>
                        <a:t>partitioning</a:t>
                      </a:r>
                      <a:r>
                        <a:rPr lang="de-DE" sz="1400" dirty="0">
                          <a:effectLst/>
                          <a:latin typeface="+mn-lt"/>
                        </a:rPr>
                        <a:t>)</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de-DE" sz="1400">
                          <a:effectLst/>
                          <a:latin typeface="+mn-lt"/>
                        </a:rPr>
                        <a:t>two</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lnSpc>
                          <a:spcPct val="107000"/>
                        </a:lnSpc>
                        <a:spcAft>
                          <a:spcPts val="0"/>
                        </a:spcAft>
                      </a:pPr>
                      <a:r>
                        <a:rPr lang="de-DE" sz="1400">
                          <a:effectLst/>
                          <a:latin typeface="+mn-lt"/>
                        </a:rPr>
                        <a:t>four</a:t>
                      </a:r>
                      <a:endParaRPr lang="de-DE" sz="140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a:p>
                  </a:txBody>
                  <a:tcPr/>
                </a:tc>
                <a:tc gridSpan="3">
                  <a:txBody>
                    <a:bodyPr/>
                    <a:lstStyle/>
                    <a:p>
                      <a:pPr algn="ctr">
                        <a:lnSpc>
                          <a:spcPct val="107000"/>
                        </a:lnSpc>
                        <a:spcAft>
                          <a:spcPts val="0"/>
                        </a:spcAft>
                      </a:pPr>
                      <a:r>
                        <a:rPr lang="de-DE" sz="1400" dirty="0" err="1">
                          <a:effectLst/>
                          <a:latin typeface="+mn-lt"/>
                        </a:rPr>
                        <a:t>Planned</a:t>
                      </a:r>
                      <a:endParaRPr lang="de-DE" sz="1400" dirty="0">
                        <a:effectLst/>
                        <a:latin typeface="+mn-lt"/>
                        <a:ea typeface="Calibri" panose="020F0502020204030204" pitchFamily="34" charset="0"/>
                        <a:cs typeface="Times New Roman" panose="02020603050405020304" pitchFamily="18" charset="0"/>
                      </a:endParaRPr>
                    </a:p>
                  </a:txBody>
                  <a:tcPr marL="8206" marR="8206" marT="8206" marB="82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00235766"/>
                  </a:ext>
                </a:extLst>
              </a:tr>
            </a:tbl>
          </a:graphicData>
        </a:graphic>
      </p:graphicFrame>
      <p:sp>
        <p:nvSpPr>
          <p:cNvPr id="4" name="Datumsplatzhalter 3"/>
          <p:cNvSpPr>
            <a:spLocks noGrp="1"/>
          </p:cNvSpPr>
          <p:nvPr>
            <p:ph type="dt" sz="half" idx="10"/>
          </p:nvPr>
        </p:nvSpPr>
        <p:spPr/>
        <p:txBody>
          <a:bodyPr/>
          <a:lstStyle/>
          <a:p>
            <a:pPr>
              <a:defRPr/>
            </a:pPr>
            <a:r>
              <a:rPr lang="de-DE"/>
              <a:t>06.07.2016</a:t>
            </a:r>
            <a:endParaRPr lang="de-DE" dirty="0"/>
          </a:p>
        </p:txBody>
      </p:sp>
      <p:sp>
        <p:nvSpPr>
          <p:cNvPr id="5" name="Fußzeilenplatzhalter 4"/>
          <p:cNvSpPr>
            <a:spLocks noGrp="1"/>
          </p:cNvSpPr>
          <p:nvPr>
            <p:ph type="ftr" sz="quarter" idx="11"/>
          </p:nvPr>
        </p:nvSpPr>
        <p:spPr/>
        <p:txBody>
          <a:bodyPr/>
          <a:lstStyle/>
          <a:p>
            <a:pPr>
              <a:defRPr/>
            </a:pPr>
            <a:r>
              <a:rPr lang="de-DE"/>
              <a:t>Tape Storage</a:t>
            </a:r>
          </a:p>
          <a:p>
            <a:pPr>
              <a:defRPr/>
            </a:pPr>
            <a:r>
              <a:rPr lang="en-US" sz="1050"/>
              <a:t>LTO and LTFS</a:t>
            </a:r>
            <a:endParaRPr lang="de-DE" sz="1050" dirty="0"/>
          </a:p>
        </p:txBody>
      </p:sp>
      <p:sp>
        <p:nvSpPr>
          <p:cNvPr id="6" name="Foliennummernplatzhalter 5"/>
          <p:cNvSpPr>
            <a:spLocks noGrp="1"/>
          </p:cNvSpPr>
          <p:nvPr>
            <p:ph type="sldNum" sz="quarter" idx="12"/>
          </p:nvPr>
        </p:nvSpPr>
        <p:spPr/>
        <p:txBody>
          <a:bodyPr/>
          <a:lstStyle/>
          <a:p>
            <a:r>
              <a:rPr lang="de-DE" altLang="de-DE" dirty="0"/>
              <a:t>Page </a:t>
            </a:r>
            <a:fld id="{56EFD0A3-DAFF-4078-A391-4B986DA461F9}" type="slidenum">
              <a:rPr lang="de-DE" altLang="de-DE" smtClean="0"/>
              <a:pPr/>
              <a:t>9</a:t>
            </a:fld>
            <a:r>
              <a:rPr lang="de-DE" altLang="de-DE" dirty="0"/>
              <a:t> </a:t>
            </a:r>
            <a:r>
              <a:rPr lang="de-DE" altLang="de-DE" dirty="0" err="1"/>
              <a:t>of</a:t>
            </a:r>
            <a:r>
              <a:rPr lang="de-DE" altLang="de-DE" dirty="0"/>
              <a:t> 19 </a:t>
            </a:r>
          </a:p>
        </p:txBody>
      </p:sp>
    </p:spTree>
    <p:extLst>
      <p:ext uri="{BB962C8B-B14F-4D97-AF65-F5344CB8AC3E}">
        <p14:creationId xmlns:p14="http://schemas.microsoft.com/office/powerpoint/2010/main" val="3781491235"/>
      </p:ext>
    </p:extLst>
  </p:cSld>
  <p:clrMapOvr>
    <a:masterClrMapping/>
  </p:clrMapOvr>
</p:sld>
</file>

<file path=ppt/theme/theme1.xml><?xml version="1.0" encoding="utf-8"?>
<a:theme xmlns:a="http://schemas.openxmlformats.org/drawingml/2006/main" name="1.-UHH-Vorlage-Bild-">
  <a:themeElements>
    <a:clrScheme name="UHH101101">
      <a:dk1>
        <a:sysClr val="windowText" lastClr="000000"/>
      </a:dk1>
      <a:lt1>
        <a:sysClr val="window" lastClr="FFFFFF"/>
      </a:lt1>
      <a:dk2>
        <a:srgbClr val="DCDCDC"/>
      </a:dk2>
      <a:lt2>
        <a:srgbClr val="888888"/>
      </a:lt2>
      <a:accent1>
        <a:srgbClr val="E2001A"/>
      </a:accent1>
      <a:accent2>
        <a:srgbClr val="888888"/>
      </a:accent2>
      <a:accent3>
        <a:srgbClr val="DCDCDC"/>
      </a:accent3>
      <a:accent4>
        <a:srgbClr val="000000"/>
      </a:accent4>
      <a:accent5>
        <a:srgbClr val="FFFFFF"/>
      </a:accent5>
      <a:accent6>
        <a:srgbClr val="B4B4B4"/>
      </a:accent6>
      <a:hlink>
        <a:srgbClr val="2F75FF"/>
      </a:hlink>
      <a:folHlink>
        <a:srgbClr val="800080"/>
      </a:folHlink>
    </a:clrScheme>
    <a:fontScheme name="UHH10110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3587</Words>
  <Application>Microsoft Office PowerPoint</Application>
  <PresentationFormat>Bildschirmpräsentation (4:3)</PresentationFormat>
  <Paragraphs>596</Paragraphs>
  <Slides>19</Slides>
  <Notes>19</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Courier New</vt:lpstr>
      <vt:lpstr>Times New Roman</vt:lpstr>
      <vt:lpstr>1.-UHH-Vorlage-Bild-</vt:lpstr>
      <vt:lpstr>PowerPoint-Präsentation</vt:lpstr>
      <vt:lpstr>Topics</vt:lpstr>
      <vt:lpstr>Tape Storage – an introduction</vt:lpstr>
      <vt:lpstr>Hierarchical Storage Management</vt:lpstr>
      <vt:lpstr>Tape Storage – early history</vt:lpstr>
      <vt:lpstr>Tape Storage – history continued</vt:lpstr>
      <vt:lpstr>Tape Storage – “Supertapes”</vt:lpstr>
      <vt:lpstr>The advent of LTO</vt:lpstr>
      <vt:lpstr>LTO generations</vt:lpstr>
      <vt:lpstr>LTO backward compatibility</vt:lpstr>
      <vt:lpstr>LTO compression</vt:lpstr>
      <vt:lpstr>LTO - other features</vt:lpstr>
      <vt:lpstr>Ultrium – physical features </vt:lpstr>
      <vt:lpstr>Ultrium media properties</vt:lpstr>
      <vt:lpstr>LTO – Bands, Wraps and Tracks</vt:lpstr>
      <vt:lpstr>LTO – data encoding</vt:lpstr>
      <vt:lpstr>LTO – signal detection</vt:lpstr>
      <vt:lpstr>LTFS</vt:lpstr>
      <vt:lpstr>LTFS – logical layout</vt:lpstr>
    </vt:vector>
  </TitlesOfParts>
  <Company>Universität Hamburg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uvjv016</dc:creator>
  <cp:lastModifiedBy>Milosz Muras</cp:lastModifiedBy>
  <cp:revision>602</cp:revision>
  <cp:lastPrinted>2016-11-21T09:17:01Z</cp:lastPrinted>
  <dcterms:created xsi:type="dcterms:W3CDTF">2010-05-25T08:23:06Z</dcterms:created>
  <dcterms:modified xsi:type="dcterms:W3CDTF">2016-11-21T09:19:52Z</dcterms:modified>
</cp:coreProperties>
</file>