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3" r:id="rId4"/>
    <p:sldId id="284" r:id="rId5"/>
    <p:sldId id="274" r:id="rId6"/>
    <p:sldId id="285" r:id="rId7"/>
    <p:sldId id="258" r:id="rId8"/>
    <p:sldId id="259" r:id="rId9"/>
    <p:sldId id="261" r:id="rId10"/>
    <p:sldId id="262" r:id="rId11"/>
    <p:sldId id="263" r:id="rId12"/>
    <p:sldId id="264" r:id="rId13"/>
    <p:sldId id="280" r:id="rId14"/>
    <p:sldId id="283" r:id="rId15"/>
    <p:sldId id="281" r:id="rId16"/>
    <p:sldId id="282" r:id="rId17"/>
    <p:sldId id="266" r:id="rId18"/>
    <p:sldId id="267" r:id="rId19"/>
    <p:sldId id="268" r:id="rId20"/>
    <p:sldId id="269" r:id="rId21"/>
    <p:sldId id="275" r:id="rId22"/>
    <p:sldId id="265" r:id="rId23"/>
    <p:sldId id="272" r:id="rId24"/>
    <p:sldId id="271" r:id="rId25"/>
    <p:sldId id="270" r:id="rId26"/>
    <p:sldId id="276" r:id="rId27"/>
    <p:sldId id="277" r:id="rId28"/>
    <p:sldId id="278" r:id="rId29"/>
    <p:sldId id="260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90173-7091-420F-8166-FB8950BC2AB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245CCF8-66D0-4C4A-927D-0DDF10A2A291}">
      <dgm:prSet phldrT="[Text]"/>
      <dgm:spPr/>
      <dgm:t>
        <a:bodyPr/>
        <a:lstStyle/>
        <a:p>
          <a:r>
            <a:rPr lang="de-DE" dirty="0"/>
            <a:t>CHANCEN</a:t>
          </a:r>
        </a:p>
      </dgm:t>
    </dgm:pt>
    <dgm:pt modelId="{930F8641-17F3-4D92-93E1-1419A46EF507}" type="parTrans" cxnId="{6BFA6FE1-054D-466F-B7BB-70F712E63F2E}">
      <dgm:prSet/>
      <dgm:spPr/>
      <dgm:t>
        <a:bodyPr/>
        <a:lstStyle/>
        <a:p>
          <a:endParaRPr lang="de-DE"/>
        </a:p>
      </dgm:t>
    </dgm:pt>
    <dgm:pt modelId="{0AB59D42-767E-4CA4-8C67-2C0D52C1505E}" type="sibTrans" cxnId="{6BFA6FE1-054D-466F-B7BB-70F712E63F2E}">
      <dgm:prSet/>
      <dgm:spPr/>
      <dgm:t>
        <a:bodyPr/>
        <a:lstStyle/>
        <a:p>
          <a:endParaRPr lang="de-DE"/>
        </a:p>
      </dgm:t>
    </dgm:pt>
    <dgm:pt modelId="{014AA1C5-E047-4F03-BC7D-818B2A169EF2}">
      <dgm:prSet phldrT="[Text]"/>
      <dgm:spPr/>
      <dgm:t>
        <a:bodyPr/>
        <a:lstStyle/>
        <a:p>
          <a:r>
            <a:rPr lang="de-DE" dirty="0"/>
            <a:t>Datenarchivierung</a:t>
          </a:r>
        </a:p>
      </dgm:t>
    </dgm:pt>
    <dgm:pt modelId="{3A8D3EB6-C660-4FC2-B649-5145869B33AA}" type="parTrans" cxnId="{2C743352-9EF2-4B94-B9B0-0407C05A072D}">
      <dgm:prSet/>
      <dgm:spPr/>
      <dgm:t>
        <a:bodyPr/>
        <a:lstStyle/>
        <a:p>
          <a:endParaRPr lang="de-DE"/>
        </a:p>
      </dgm:t>
    </dgm:pt>
    <dgm:pt modelId="{EC05B0A6-D01B-450D-97A7-D60D7E295EA9}" type="sibTrans" cxnId="{2C743352-9EF2-4B94-B9B0-0407C05A072D}">
      <dgm:prSet/>
      <dgm:spPr/>
      <dgm:t>
        <a:bodyPr/>
        <a:lstStyle/>
        <a:p>
          <a:endParaRPr lang="de-DE"/>
        </a:p>
      </dgm:t>
    </dgm:pt>
    <dgm:pt modelId="{21688550-F1EC-4C1F-9D3C-669F47D89D3C}">
      <dgm:prSet phldrT="[Text]"/>
      <dgm:spPr/>
      <dgm:t>
        <a:bodyPr/>
        <a:lstStyle/>
        <a:p>
          <a:r>
            <a:rPr lang="de-DE" dirty="0"/>
            <a:t>Speicherkapazität</a:t>
          </a:r>
        </a:p>
      </dgm:t>
    </dgm:pt>
    <dgm:pt modelId="{6461D314-EF3B-4D8A-A015-FE0B74B7DE39}" type="parTrans" cxnId="{95AADEEB-F322-40D7-8A96-7B7D83C8EF80}">
      <dgm:prSet/>
      <dgm:spPr/>
      <dgm:t>
        <a:bodyPr/>
        <a:lstStyle/>
        <a:p>
          <a:endParaRPr lang="de-DE"/>
        </a:p>
      </dgm:t>
    </dgm:pt>
    <dgm:pt modelId="{7F13DCD6-5D87-4C93-A0FF-F67F25445865}" type="sibTrans" cxnId="{95AADEEB-F322-40D7-8A96-7B7D83C8EF80}">
      <dgm:prSet/>
      <dgm:spPr/>
      <dgm:t>
        <a:bodyPr/>
        <a:lstStyle/>
        <a:p>
          <a:endParaRPr lang="de-DE"/>
        </a:p>
      </dgm:t>
    </dgm:pt>
    <dgm:pt modelId="{D0AA6177-1313-4E67-A3D5-A97D51D728E4}">
      <dgm:prSet phldrT="[Text]"/>
      <dgm:spPr/>
      <dgm:t>
        <a:bodyPr/>
        <a:lstStyle/>
        <a:p>
          <a:r>
            <a:rPr lang="de-DE" dirty="0"/>
            <a:t>PROBLEME</a:t>
          </a:r>
        </a:p>
      </dgm:t>
    </dgm:pt>
    <dgm:pt modelId="{6C9F55DF-E2C4-42DE-8A2D-6A2ABA2E5C6D}" type="parTrans" cxnId="{E3E5A67F-010A-4A92-8F4D-F107BBD1352E}">
      <dgm:prSet/>
      <dgm:spPr/>
      <dgm:t>
        <a:bodyPr/>
        <a:lstStyle/>
        <a:p>
          <a:endParaRPr lang="de-DE"/>
        </a:p>
      </dgm:t>
    </dgm:pt>
    <dgm:pt modelId="{AE539E1E-4DF5-41AC-839F-1391FEBF0BB6}" type="sibTrans" cxnId="{E3E5A67F-010A-4A92-8F4D-F107BBD1352E}">
      <dgm:prSet/>
      <dgm:spPr/>
      <dgm:t>
        <a:bodyPr/>
        <a:lstStyle/>
        <a:p>
          <a:endParaRPr lang="de-DE"/>
        </a:p>
      </dgm:t>
    </dgm:pt>
    <dgm:pt modelId="{22DFF114-4F7C-47AA-A986-6BC4B280E084}">
      <dgm:prSet phldrT="[Text]"/>
      <dgm:spPr/>
      <dgm:t>
        <a:bodyPr/>
        <a:lstStyle/>
        <a:p>
          <a:r>
            <a:rPr lang="de-DE" dirty="0"/>
            <a:t>Kosten</a:t>
          </a:r>
        </a:p>
      </dgm:t>
    </dgm:pt>
    <dgm:pt modelId="{BEDDF5D8-811C-4B17-BF10-990B8DC3B041}" type="parTrans" cxnId="{588786A0-C3D9-43A2-A819-79F2C3F7C7BB}">
      <dgm:prSet/>
      <dgm:spPr/>
      <dgm:t>
        <a:bodyPr/>
        <a:lstStyle/>
        <a:p>
          <a:endParaRPr lang="de-DE"/>
        </a:p>
      </dgm:t>
    </dgm:pt>
    <dgm:pt modelId="{BD20BC6D-360D-4B92-8424-E308F89C3B95}" type="sibTrans" cxnId="{588786A0-C3D9-43A2-A819-79F2C3F7C7BB}">
      <dgm:prSet/>
      <dgm:spPr/>
      <dgm:t>
        <a:bodyPr/>
        <a:lstStyle/>
        <a:p>
          <a:endParaRPr lang="de-DE"/>
        </a:p>
      </dgm:t>
    </dgm:pt>
    <dgm:pt modelId="{FB8AFE9E-B1CF-4099-B517-3217A5BCFF4F}">
      <dgm:prSet phldrT="[Text]"/>
      <dgm:spPr/>
      <dgm:t>
        <a:bodyPr/>
        <a:lstStyle/>
        <a:p>
          <a:r>
            <a:rPr lang="de-DE" dirty="0"/>
            <a:t>Lange Zugriffszeiten</a:t>
          </a:r>
        </a:p>
      </dgm:t>
    </dgm:pt>
    <dgm:pt modelId="{36902711-52A0-4502-AFE7-380040A139BA}" type="parTrans" cxnId="{6E5E47BA-89B6-46C9-BB6E-3B7128F274B2}">
      <dgm:prSet/>
      <dgm:spPr/>
      <dgm:t>
        <a:bodyPr/>
        <a:lstStyle/>
        <a:p>
          <a:endParaRPr lang="de-DE"/>
        </a:p>
      </dgm:t>
    </dgm:pt>
    <dgm:pt modelId="{51308E56-5217-4015-B15C-278DF2FC86F9}" type="sibTrans" cxnId="{6E5E47BA-89B6-46C9-BB6E-3B7128F274B2}">
      <dgm:prSet/>
      <dgm:spPr/>
      <dgm:t>
        <a:bodyPr/>
        <a:lstStyle/>
        <a:p>
          <a:endParaRPr lang="de-DE"/>
        </a:p>
      </dgm:t>
    </dgm:pt>
    <dgm:pt modelId="{21FE7B9E-C376-4F3C-A937-A5830FD31407}">
      <dgm:prSet phldrT="[Text]"/>
      <dgm:spPr/>
      <dgm:t>
        <a:bodyPr/>
        <a:lstStyle/>
        <a:p>
          <a:r>
            <a:rPr lang="de-DE" dirty="0"/>
            <a:t>Parallelisierung</a:t>
          </a:r>
        </a:p>
      </dgm:t>
    </dgm:pt>
    <dgm:pt modelId="{8D65C9D1-6867-41ED-AAD4-64F2C5D2EA98}" type="parTrans" cxnId="{F3867B85-4CAE-4DFF-8901-D90F6C9E858B}">
      <dgm:prSet/>
      <dgm:spPr/>
      <dgm:t>
        <a:bodyPr/>
        <a:lstStyle/>
        <a:p>
          <a:endParaRPr lang="de-DE"/>
        </a:p>
      </dgm:t>
    </dgm:pt>
    <dgm:pt modelId="{F9D2EBA2-8F3B-46C9-9D41-06F71C319F5A}" type="sibTrans" cxnId="{F3867B85-4CAE-4DFF-8901-D90F6C9E858B}">
      <dgm:prSet/>
      <dgm:spPr/>
      <dgm:t>
        <a:bodyPr/>
        <a:lstStyle/>
        <a:p>
          <a:endParaRPr lang="de-DE"/>
        </a:p>
      </dgm:t>
    </dgm:pt>
    <dgm:pt modelId="{7840E878-3E24-433B-8FB2-26F2B8FD012F}">
      <dgm:prSet phldrT="[Text]"/>
      <dgm:spPr/>
      <dgm:t>
        <a:bodyPr/>
        <a:lstStyle/>
        <a:p>
          <a:r>
            <a:rPr lang="de-DE" dirty="0"/>
            <a:t>Technische Umsetzung</a:t>
          </a:r>
        </a:p>
      </dgm:t>
    </dgm:pt>
    <dgm:pt modelId="{C06D814B-613A-44A3-AC2C-16AEC33A5E0E}" type="parTrans" cxnId="{83D2F248-4E90-4EA5-8288-549B0569CFE2}">
      <dgm:prSet/>
      <dgm:spPr/>
      <dgm:t>
        <a:bodyPr/>
        <a:lstStyle/>
        <a:p>
          <a:endParaRPr lang="de-DE"/>
        </a:p>
      </dgm:t>
    </dgm:pt>
    <dgm:pt modelId="{A4EEAB93-7012-4761-8755-8801134BCFE1}" type="sibTrans" cxnId="{83D2F248-4E90-4EA5-8288-549B0569CFE2}">
      <dgm:prSet/>
      <dgm:spPr/>
      <dgm:t>
        <a:bodyPr/>
        <a:lstStyle/>
        <a:p>
          <a:endParaRPr lang="de-DE"/>
        </a:p>
      </dgm:t>
    </dgm:pt>
    <dgm:pt modelId="{A294667B-C31F-4B85-B695-9AF1D119D3C2}" type="pres">
      <dgm:prSet presAssocID="{76190173-7091-420F-8166-FB8950BC2A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8ADDB6-E500-431F-92BF-F053E6E855D1}" type="pres">
      <dgm:prSet presAssocID="{E245CCF8-66D0-4C4A-927D-0DDF10A2A291}" presName="root" presStyleCnt="0"/>
      <dgm:spPr/>
    </dgm:pt>
    <dgm:pt modelId="{16714246-8F97-447D-A4B6-133C86A0C6B7}" type="pres">
      <dgm:prSet presAssocID="{E245CCF8-66D0-4C4A-927D-0DDF10A2A291}" presName="rootComposite" presStyleCnt="0"/>
      <dgm:spPr/>
    </dgm:pt>
    <dgm:pt modelId="{8F474D63-2AC6-4F01-979F-2A7DF87A3C5E}" type="pres">
      <dgm:prSet presAssocID="{E245CCF8-66D0-4C4A-927D-0DDF10A2A291}" presName="rootText" presStyleLbl="node1" presStyleIdx="0" presStyleCnt="2"/>
      <dgm:spPr/>
    </dgm:pt>
    <dgm:pt modelId="{7363E27D-FDD1-4200-8794-33B65DD8820C}" type="pres">
      <dgm:prSet presAssocID="{E245CCF8-66D0-4C4A-927D-0DDF10A2A291}" presName="rootConnector" presStyleLbl="node1" presStyleIdx="0" presStyleCnt="2"/>
      <dgm:spPr/>
    </dgm:pt>
    <dgm:pt modelId="{EBFB7270-951F-4B68-8BF1-D0F6301DA18B}" type="pres">
      <dgm:prSet presAssocID="{E245CCF8-66D0-4C4A-927D-0DDF10A2A291}" presName="childShape" presStyleCnt="0"/>
      <dgm:spPr/>
    </dgm:pt>
    <dgm:pt modelId="{D9D883C0-2417-4FF6-9F31-9D60BB38B15F}" type="pres">
      <dgm:prSet presAssocID="{3A8D3EB6-C660-4FC2-B649-5145869B33AA}" presName="Name13" presStyleLbl="parChTrans1D2" presStyleIdx="0" presStyleCnt="6"/>
      <dgm:spPr/>
    </dgm:pt>
    <dgm:pt modelId="{6D8BAD33-BC8B-4697-98E8-F31E11E8F549}" type="pres">
      <dgm:prSet presAssocID="{014AA1C5-E047-4F03-BC7D-818B2A169EF2}" presName="childText" presStyleLbl="bgAcc1" presStyleIdx="0" presStyleCnt="6">
        <dgm:presLayoutVars>
          <dgm:bulletEnabled val="1"/>
        </dgm:presLayoutVars>
      </dgm:prSet>
      <dgm:spPr/>
    </dgm:pt>
    <dgm:pt modelId="{3B26E4F6-E76F-4C2D-994C-502A3EEF136E}" type="pres">
      <dgm:prSet presAssocID="{6461D314-EF3B-4D8A-A015-FE0B74B7DE39}" presName="Name13" presStyleLbl="parChTrans1D2" presStyleIdx="1" presStyleCnt="6"/>
      <dgm:spPr/>
    </dgm:pt>
    <dgm:pt modelId="{DB5A5D7F-C412-42F1-987A-91BA29575028}" type="pres">
      <dgm:prSet presAssocID="{21688550-F1EC-4C1F-9D3C-669F47D89D3C}" presName="childText" presStyleLbl="bgAcc1" presStyleIdx="1" presStyleCnt="6">
        <dgm:presLayoutVars>
          <dgm:bulletEnabled val="1"/>
        </dgm:presLayoutVars>
      </dgm:prSet>
      <dgm:spPr/>
    </dgm:pt>
    <dgm:pt modelId="{06434693-CAF7-456A-A467-7CB2E9BC255C}" type="pres">
      <dgm:prSet presAssocID="{8D65C9D1-6867-41ED-AAD4-64F2C5D2EA98}" presName="Name13" presStyleLbl="parChTrans1D2" presStyleIdx="2" presStyleCnt="6"/>
      <dgm:spPr/>
    </dgm:pt>
    <dgm:pt modelId="{33588705-DCD9-44A2-A46B-4E74293E49F5}" type="pres">
      <dgm:prSet presAssocID="{21FE7B9E-C376-4F3C-A937-A5830FD31407}" presName="childText" presStyleLbl="bgAcc1" presStyleIdx="2" presStyleCnt="6">
        <dgm:presLayoutVars>
          <dgm:bulletEnabled val="1"/>
        </dgm:presLayoutVars>
      </dgm:prSet>
      <dgm:spPr/>
    </dgm:pt>
    <dgm:pt modelId="{EE5D1C44-64E7-411F-8701-6400207329C4}" type="pres">
      <dgm:prSet presAssocID="{D0AA6177-1313-4E67-A3D5-A97D51D728E4}" presName="root" presStyleCnt="0"/>
      <dgm:spPr/>
    </dgm:pt>
    <dgm:pt modelId="{D2564C45-95E9-4655-80E9-2DA488CAB8AA}" type="pres">
      <dgm:prSet presAssocID="{D0AA6177-1313-4E67-A3D5-A97D51D728E4}" presName="rootComposite" presStyleCnt="0"/>
      <dgm:spPr/>
    </dgm:pt>
    <dgm:pt modelId="{9BD49638-4BCB-4829-953A-245A8654A76A}" type="pres">
      <dgm:prSet presAssocID="{D0AA6177-1313-4E67-A3D5-A97D51D728E4}" presName="rootText" presStyleLbl="node1" presStyleIdx="1" presStyleCnt="2"/>
      <dgm:spPr/>
    </dgm:pt>
    <dgm:pt modelId="{A484A907-7DDC-4C1E-87EF-EDE6340A4A5E}" type="pres">
      <dgm:prSet presAssocID="{D0AA6177-1313-4E67-A3D5-A97D51D728E4}" presName="rootConnector" presStyleLbl="node1" presStyleIdx="1" presStyleCnt="2"/>
      <dgm:spPr/>
    </dgm:pt>
    <dgm:pt modelId="{5F396D9F-5633-4EEC-B73C-B3020EBF3312}" type="pres">
      <dgm:prSet presAssocID="{D0AA6177-1313-4E67-A3D5-A97D51D728E4}" presName="childShape" presStyleCnt="0"/>
      <dgm:spPr/>
    </dgm:pt>
    <dgm:pt modelId="{86028B72-A394-41E9-A174-2289115710CC}" type="pres">
      <dgm:prSet presAssocID="{BEDDF5D8-811C-4B17-BF10-990B8DC3B041}" presName="Name13" presStyleLbl="parChTrans1D2" presStyleIdx="3" presStyleCnt="6"/>
      <dgm:spPr/>
    </dgm:pt>
    <dgm:pt modelId="{B054B2E4-C8AC-4529-AE82-529F9A7DE78A}" type="pres">
      <dgm:prSet presAssocID="{22DFF114-4F7C-47AA-A986-6BC4B280E084}" presName="childText" presStyleLbl="bgAcc1" presStyleIdx="3" presStyleCnt="6">
        <dgm:presLayoutVars>
          <dgm:bulletEnabled val="1"/>
        </dgm:presLayoutVars>
      </dgm:prSet>
      <dgm:spPr/>
    </dgm:pt>
    <dgm:pt modelId="{BB09EF50-2CE5-4A41-9D60-D5239D22EC00}" type="pres">
      <dgm:prSet presAssocID="{C06D814B-613A-44A3-AC2C-16AEC33A5E0E}" presName="Name13" presStyleLbl="parChTrans1D2" presStyleIdx="4" presStyleCnt="6"/>
      <dgm:spPr/>
    </dgm:pt>
    <dgm:pt modelId="{271D7056-C55A-4174-99D6-6CABBF3446E2}" type="pres">
      <dgm:prSet presAssocID="{7840E878-3E24-433B-8FB2-26F2B8FD012F}" presName="childText" presStyleLbl="bgAcc1" presStyleIdx="4" presStyleCnt="6">
        <dgm:presLayoutVars>
          <dgm:bulletEnabled val="1"/>
        </dgm:presLayoutVars>
      </dgm:prSet>
      <dgm:spPr/>
    </dgm:pt>
    <dgm:pt modelId="{C2A4DB95-94CE-43C5-834F-BDF2DBD950A6}" type="pres">
      <dgm:prSet presAssocID="{36902711-52A0-4502-AFE7-380040A139BA}" presName="Name13" presStyleLbl="parChTrans1D2" presStyleIdx="5" presStyleCnt="6"/>
      <dgm:spPr/>
    </dgm:pt>
    <dgm:pt modelId="{046B1E85-994E-455E-A9B8-A24196698A40}" type="pres">
      <dgm:prSet presAssocID="{FB8AFE9E-B1CF-4099-B517-3217A5BCFF4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9C62E80B-A30C-4706-904B-FC6968E73041}" type="presOf" srcId="{C06D814B-613A-44A3-AC2C-16AEC33A5E0E}" destId="{BB09EF50-2CE5-4A41-9D60-D5239D22EC00}" srcOrd="0" destOrd="0" presId="urn:microsoft.com/office/officeart/2005/8/layout/hierarchy3"/>
    <dgm:cxn modelId="{C52A7C3B-262F-4647-A97B-204851B1A79B}" type="presOf" srcId="{E245CCF8-66D0-4C4A-927D-0DDF10A2A291}" destId="{8F474D63-2AC6-4F01-979F-2A7DF87A3C5E}" srcOrd="0" destOrd="0" presId="urn:microsoft.com/office/officeart/2005/8/layout/hierarchy3"/>
    <dgm:cxn modelId="{75FDE062-D07E-4813-9049-C57188B1444D}" type="presOf" srcId="{21688550-F1EC-4C1F-9D3C-669F47D89D3C}" destId="{DB5A5D7F-C412-42F1-987A-91BA29575028}" srcOrd="0" destOrd="0" presId="urn:microsoft.com/office/officeart/2005/8/layout/hierarchy3"/>
    <dgm:cxn modelId="{CFE2C463-404A-41DD-8D94-7534BEE1668B}" type="presOf" srcId="{8D65C9D1-6867-41ED-AAD4-64F2C5D2EA98}" destId="{06434693-CAF7-456A-A467-7CB2E9BC255C}" srcOrd="0" destOrd="0" presId="urn:microsoft.com/office/officeart/2005/8/layout/hierarchy3"/>
    <dgm:cxn modelId="{83D2F248-4E90-4EA5-8288-549B0569CFE2}" srcId="{D0AA6177-1313-4E67-A3D5-A97D51D728E4}" destId="{7840E878-3E24-433B-8FB2-26F2B8FD012F}" srcOrd="1" destOrd="0" parTransId="{C06D814B-613A-44A3-AC2C-16AEC33A5E0E}" sibTransId="{A4EEAB93-7012-4761-8755-8801134BCFE1}"/>
    <dgm:cxn modelId="{5635556E-9167-401C-BCF4-D522207648AC}" type="presOf" srcId="{7840E878-3E24-433B-8FB2-26F2B8FD012F}" destId="{271D7056-C55A-4174-99D6-6CABBF3446E2}" srcOrd="0" destOrd="0" presId="urn:microsoft.com/office/officeart/2005/8/layout/hierarchy3"/>
    <dgm:cxn modelId="{2C743352-9EF2-4B94-B9B0-0407C05A072D}" srcId="{E245CCF8-66D0-4C4A-927D-0DDF10A2A291}" destId="{014AA1C5-E047-4F03-BC7D-818B2A169EF2}" srcOrd="0" destOrd="0" parTransId="{3A8D3EB6-C660-4FC2-B649-5145869B33AA}" sibTransId="{EC05B0A6-D01B-450D-97A7-D60D7E295EA9}"/>
    <dgm:cxn modelId="{F24D0674-9F36-48DA-BACC-36EA9BCB542A}" type="presOf" srcId="{FB8AFE9E-B1CF-4099-B517-3217A5BCFF4F}" destId="{046B1E85-994E-455E-A9B8-A24196698A40}" srcOrd="0" destOrd="0" presId="urn:microsoft.com/office/officeart/2005/8/layout/hierarchy3"/>
    <dgm:cxn modelId="{41D46E5A-491E-43D0-98CC-856736EF7A9A}" type="presOf" srcId="{22DFF114-4F7C-47AA-A986-6BC4B280E084}" destId="{B054B2E4-C8AC-4529-AE82-529F9A7DE78A}" srcOrd="0" destOrd="0" presId="urn:microsoft.com/office/officeart/2005/8/layout/hierarchy3"/>
    <dgm:cxn modelId="{E3E5A67F-010A-4A92-8F4D-F107BBD1352E}" srcId="{76190173-7091-420F-8166-FB8950BC2AB6}" destId="{D0AA6177-1313-4E67-A3D5-A97D51D728E4}" srcOrd="1" destOrd="0" parTransId="{6C9F55DF-E2C4-42DE-8A2D-6A2ABA2E5C6D}" sibTransId="{AE539E1E-4DF5-41AC-839F-1391FEBF0BB6}"/>
    <dgm:cxn modelId="{EE60AA80-99B5-4A06-AC4C-731DB9F3E0FA}" type="presOf" srcId="{3A8D3EB6-C660-4FC2-B649-5145869B33AA}" destId="{D9D883C0-2417-4FF6-9F31-9D60BB38B15F}" srcOrd="0" destOrd="0" presId="urn:microsoft.com/office/officeart/2005/8/layout/hierarchy3"/>
    <dgm:cxn modelId="{F3867B85-4CAE-4DFF-8901-D90F6C9E858B}" srcId="{E245CCF8-66D0-4C4A-927D-0DDF10A2A291}" destId="{21FE7B9E-C376-4F3C-A937-A5830FD31407}" srcOrd="2" destOrd="0" parTransId="{8D65C9D1-6867-41ED-AAD4-64F2C5D2EA98}" sibTransId="{F9D2EBA2-8F3B-46C9-9D41-06F71C319F5A}"/>
    <dgm:cxn modelId="{FD2B308F-AEB6-4CB5-9683-D725610DA29F}" type="presOf" srcId="{D0AA6177-1313-4E67-A3D5-A97D51D728E4}" destId="{9BD49638-4BCB-4829-953A-245A8654A76A}" srcOrd="0" destOrd="0" presId="urn:microsoft.com/office/officeart/2005/8/layout/hierarchy3"/>
    <dgm:cxn modelId="{E30C5992-457D-4827-9B15-D51106D1936D}" type="presOf" srcId="{21FE7B9E-C376-4F3C-A937-A5830FD31407}" destId="{33588705-DCD9-44A2-A46B-4E74293E49F5}" srcOrd="0" destOrd="0" presId="urn:microsoft.com/office/officeart/2005/8/layout/hierarchy3"/>
    <dgm:cxn modelId="{588786A0-C3D9-43A2-A819-79F2C3F7C7BB}" srcId="{D0AA6177-1313-4E67-A3D5-A97D51D728E4}" destId="{22DFF114-4F7C-47AA-A986-6BC4B280E084}" srcOrd="0" destOrd="0" parTransId="{BEDDF5D8-811C-4B17-BF10-990B8DC3B041}" sibTransId="{BD20BC6D-360D-4B92-8424-E308F89C3B95}"/>
    <dgm:cxn modelId="{EA89BAA5-2B39-41D1-A8BD-5D53830BAD5C}" type="presOf" srcId="{E245CCF8-66D0-4C4A-927D-0DDF10A2A291}" destId="{7363E27D-FDD1-4200-8794-33B65DD8820C}" srcOrd="1" destOrd="0" presId="urn:microsoft.com/office/officeart/2005/8/layout/hierarchy3"/>
    <dgm:cxn modelId="{C1D0FBB8-6B0A-48F3-85E8-7B2380A0091F}" type="presOf" srcId="{014AA1C5-E047-4F03-BC7D-818B2A169EF2}" destId="{6D8BAD33-BC8B-4697-98E8-F31E11E8F549}" srcOrd="0" destOrd="0" presId="urn:microsoft.com/office/officeart/2005/8/layout/hierarchy3"/>
    <dgm:cxn modelId="{6E5E47BA-89B6-46C9-BB6E-3B7128F274B2}" srcId="{D0AA6177-1313-4E67-A3D5-A97D51D728E4}" destId="{FB8AFE9E-B1CF-4099-B517-3217A5BCFF4F}" srcOrd="2" destOrd="0" parTransId="{36902711-52A0-4502-AFE7-380040A139BA}" sibTransId="{51308E56-5217-4015-B15C-278DF2FC86F9}"/>
    <dgm:cxn modelId="{6D91B4BE-E970-475E-85D0-7EAC7FB71D2D}" type="presOf" srcId="{D0AA6177-1313-4E67-A3D5-A97D51D728E4}" destId="{A484A907-7DDC-4C1E-87EF-EDE6340A4A5E}" srcOrd="1" destOrd="0" presId="urn:microsoft.com/office/officeart/2005/8/layout/hierarchy3"/>
    <dgm:cxn modelId="{FFF008C5-2568-40EE-81C7-A1B830492AF2}" type="presOf" srcId="{76190173-7091-420F-8166-FB8950BC2AB6}" destId="{A294667B-C31F-4B85-B695-9AF1D119D3C2}" srcOrd="0" destOrd="0" presId="urn:microsoft.com/office/officeart/2005/8/layout/hierarchy3"/>
    <dgm:cxn modelId="{727ADADC-1B40-4F58-A93D-5CB09CE8B4AF}" type="presOf" srcId="{6461D314-EF3B-4D8A-A015-FE0B74B7DE39}" destId="{3B26E4F6-E76F-4C2D-994C-502A3EEF136E}" srcOrd="0" destOrd="0" presId="urn:microsoft.com/office/officeart/2005/8/layout/hierarchy3"/>
    <dgm:cxn modelId="{2F7993DD-F3A9-4732-84C4-A223D7262206}" type="presOf" srcId="{36902711-52A0-4502-AFE7-380040A139BA}" destId="{C2A4DB95-94CE-43C5-834F-BDF2DBD950A6}" srcOrd="0" destOrd="0" presId="urn:microsoft.com/office/officeart/2005/8/layout/hierarchy3"/>
    <dgm:cxn modelId="{6BFA6FE1-054D-466F-B7BB-70F712E63F2E}" srcId="{76190173-7091-420F-8166-FB8950BC2AB6}" destId="{E245CCF8-66D0-4C4A-927D-0DDF10A2A291}" srcOrd="0" destOrd="0" parTransId="{930F8641-17F3-4D92-93E1-1419A46EF507}" sibTransId="{0AB59D42-767E-4CA4-8C67-2C0D52C1505E}"/>
    <dgm:cxn modelId="{93D99CEA-32FA-4948-BD96-C8FD5FEB8EB9}" type="presOf" srcId="{BEDDF5D8-811C-4B17-BF10-990B8DC3B041}" destId="{86028B72-A394-41E9-A174-2289115710CC}" srcOrd="0" destOrd="0" presId="urn:microsoft.com/office/officeart/2005/8/layout/hierarchy3"/>
    <dgm:cxn modelId="{95AADEEB-F322-40D7-8A96-7B7D83C8EF80}" srcId="{E245CCF8-66D0-4C4A-927D-0DDF10A2A291}" destId="{21688550-F1EC-4C1F-9D3C-669F47D89D3C}" srcOrd="1" destOrd="0" parTransId="{6461D314-EF3B-4D8A-A015-FE0B74B7DE39}" sibTransId="{7F13DCD6-5D87-4C93-A0FF-F67F25445865}"/>
    <dgm:cxn modelId="{A2D50F1D-1C67-42E9-BACD-562A5909ED07}" type="presParOf" srcId="{A294667B-C31F-4B85-B695-9AF1D119D3C2}" destId="{968ADDB6-E500-431F-92BF-F053E6E855D1}" srcOrd="0" destOrd="0" presId="urn:microsoft.com/office/officeart/2005/8/layout/hierarchy3"/>
    <dgm:cxn modelId="{0A09D485-3729-435D-BF22-467325BA55BA}" type="presParOf" srcId="{968ADDB6-E500-431F-92BF-F053E6E855D1}" destId="{16714246-8F97-447D-A4B6-133C86A0C6B7}" srcOrd="0" destOrd="0" presId="urn:microsoft.com/office/officeart/2005/8/layout/hierarchy3"/>
    <dgm:cxn modelId="{5778639F-1FD0-405A-8EA2-967006820248}" type="presParOf" srcId="{16714246-8F97-447D-A4B6-133C86A0C6B7}" destId="{8F474D63-2AC6-4F01-979F-2A7DF87A3C5E}" srcOrd="0" destOrd="0" presId="urn:microsoft.com/office/officeart/2005/8/layout/hierarchy3"/>
    <dgm:cxn modelId="{C06FB060-675C-46F0-81B0-0EFC8B3656DE}" type="presParOf" srcId="{16714246-8F97-447D-A4B6-133C86A0C6B7}" destId="{7363E27D-FDD1-4200-8794-33B65DD8820C}" srcOrd="1" destOrd="0" presId="urn:microsoft.com/office/officeart/2005/8/layout/hierarchy3"/>
    <dgm:cxn modelId="{E1D31A0A-863A-45C9-92B3-52BD53CBBCD5}" type="presParOf" srcId="{968ADDB6-E500-431F-92BF-F053E6E855D1}" destId="{EBFB7270-951F-4B68-8BF1-D0F6301DA18B}" srcOrd="1" destOrd="0" presId="urn:microsoft.com/office/officeart/2005/8/layout/hierarchy3"/>
    <dgm:cxn modelId="{855967CD-4751-40DA-978E-E733DA6B3E72}" type="presParOf" srcId="{EBFB7270-951F-4B68-8BF1-D0F6301DA18B}" destId="{D9D883C0-2417-4FF6-9F31-9D60BB38B15F}" srcOrd="0" destOrd="0" presId="urn:microsoft.com/office/officeart/2005/8/layout/hierarchy3"/>
    <dgm:cxn modelId="{88A712A0-801D-4706-B92A-874EDD5B1AB4}" type="presParOf" srcId="{EBFB7270-951F-4B68-8BF1-D0F6301DA18B}" destId="{6D8BAD33-BC8B-4697-98E8-F31E11E8F549}" srcOrd="1" destOrd="0" presId="urn:microsoft.com/office/officeart/2005/8/layout/hierarchy3"/>
    <dgm:cxn modelId="{6626B3B4-11E2-4C8D-9748-1FF6B8E92BC5}" type="presParOf" srcId="{EBFB7270-951F-4B68-8BF1-D0F6301DA18B}" destId="{3B26E4F6-E76F-4C2D-994C-502A3EEF136E}" srcOrd="2" destOrd="0" presId="urn:microsoft.com/office/officeart/2005/8/layout/hierarchy3"/>
    <dgm:cxn modelId="{34F408E3-C051-4398-89DE-102AA21348E8}" type="presParOf" srcId="{EBFB7270-951F-4B68-8BF1-D0F6301DA18B}" destId="{DB5A5D7F-C412-42F1-987A-91BA29575028}" srcOrd="3" destOrd="0" presId="urn:microsoft.com/office/officeart/2005/8/layout/hierarchy3"/>
    <dgm:cxn modelId="{7EC7FCEA-EF5F-4CB7-A419-B882F379AD8A}" type="presParOf" srcId="{EBFB7270-951F-4B68-8BF1-D0F6301DA18B}" destId="{06434693-CAF7-456A-A467-7CB2E9BC255C}" srcOrd="4" destOrd="0" presId="urn:microsoft.com/office/officeart/2005/8/layout/hierarchy3"/>
    <dgm:cxn modelId="{7D9A0F6E-22EF-4264-B1CA-5599370A60AE}" type="presParOf" srcId="{EBFB7270-951F-4B68-8BF1-D0F6301DA18B}" destId="{33588705-DCD9-44A2-A46B-4E74293E49F5}" srcOrd="5" destOrd="0" presId="urn:microsoft.com/office/officeart/2005/8/layout/hierarchy3"/>
    <dgm:cxn modelId="{9940C6A8-D198-44CB-B829-C8E49843F90B}" type="presParOf" srcId="{A294667B-C31F-4B85-B695-9AF1D119D3C2}" destId="{EE5D1C44-64E7-411F-8701-6400207329C4}" srcOrd="1" destOrd="0" presId="urn:microsoft.com/office/officeart/2005/8/layout/hierarchy3"/>
    <dgm:cxn modelId="{110DA877-0498-4BBE-B7C3-6A243D768265}" type="presParOf" srcId="{EE5D1C44-64E7-411F-8701-6400207329C4}" destId="{D2564C45-95E9-4655-80E9-2DA488CAB8AA}" srcOrd="0" destOrd="0" presId="urn:microsoft.com/office/officeart/2005/8/layout/hierarchy3"/>
    <dgm:cxn modelId="{350831CE-649E-4455-9482-606E6FD9FC83}" type="presParOf" srcId="{D2564C45-95E9-4655-80E9-2DA488CAB8AA}" destId="{9BD49638-4BCB-4829-953A-245A8654A76A}" srcOrd="0" destOrd="0" presId="urn:microsoft.com/office/officeart/2005/8/layout/hierarchy3"/>
    <dgm:cxn modelId="{A4773BB4-62E8-4754-BA96-75AF4CD61887}" type="presParOf" srcId="{D2564C45-95E9-4655-80E9-2DA488CAB8AA}" destId="{A484A907-7DDC-4C1E-87EF-EDE6340A4A5E}" srcOrd="1" destOrd="0" presId="urn:microsoft.com/office/officeart/2005/8/layout/hierarchy3"/>
    <dgm:cxn modelId="{3B350FA4-B01F-4704-BA52-F6EAA942FCC5}" type="presParOf" srcId="{EE5D1C44-64E7-411F-8701-6400207329C4}" destId="{5F396D9F-5633-4EEC-B73C-B3020EBF3312}" srcOrd="1" destOrd="0" presId="urn:microsoft.com/office/officeart/2005/8/layout/hierarchy3"/>
    <dgm:cxn modelId="{051B29B9-65F6-45F6-B5D6-39940DDC36DC}" type="presParOf" srcId="{5F396D9F-5633-4EEC-B73C-B3020EBF3312}" destId="{86028B72-A394-41E9-A174-2289115710CC}" srcOrd="0" destOrd="0" presId="urn:microsoft.com/office/officeart/2005/8/layout/hierarchy3"/>
    <dgm:cxn modelId="{B973DEDE-F7FB-4F41-901A-40C972B1F8D3}" type="presParOf" srcId="{5F396D9F-5633-4EEC-B73C-B3020EBF3312}" destId="{B054B2E4-C8AC-4529-AE82-529F9A7DE78A}" srcOrd="1" destOrd="0" presId="urn:microsoft.com/office/officeart/2005/8/layout/hierarchy3"/>
    <dgm:cxn modelId="{FAAF16BD-44C0-4121-A0BC-FBA0910888B8}" type="presParOf" srcId="{5F396D9F-5633-4EEC-B73C-B3020EBF3312}" destId="{BB09EF50-2CE5-4A41-9D60-D5239D22EC00}" srcOrd="2" destOrd="0" presId="urn:microsoft.com/office/officeart/2005/8/layout/hierarchy3"/>
    <dgm:cxn modelId="{04BF9A6C-962E-4C62-A980-A5ADAECF8C21}" type="presParOf" srcId="{5F396D9F-5633-4EEC-B73C-B3020EBF3312}" destId="{271D7056-C55A-4174-99D6-6CABBF3446E2}" srcOrd="3" destOrd="0" presId="urn:microsoft.com/office/officeart/2005/8/layout/hierarchy3"/>
    <dgm:cxn modelId="{8A12DBFE-43D6-4942-9755-38AC1EAFD053}" type="presParOf" srcId="{5F396D9F-5633-4EEC-B73C-B3020EBF3312}" destId="{C2A4DB95-94CE-43C5-834F-BDF2DBD950A6}" srcOrd="4" destOrd="0" presId="urn:microsoft.com/office/officeart/2005/8/layout/hierarchy3"/>
    <dgm:cxn modelId="{A64F1834-DE51-4D20-8EAC-931B20F75420}" type="presParOf" srcId="{5F396D9F-5633-4EEC-B73C-B3020EBF3312}" destId="{046B1E85-994E-455E-A9B8-A24196698A4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74D63-2AC6-4F01-979F-2A7DF87A3C5E}">
      <dsp:nvSpPr>
        <dsp:cNvPr id="0" name=""/>
        <dsp:cNvSpPr/>
      </dsp:nvSpPr>
      <dsp:spPr>
        <a:xfrm>
          <a:off x="2487819" y="1987"/>
          <a:ext cx="1764845" cy="882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CHANCEN</a:t>
          </a:r>
        </a:p>
      </dsp:txBody>
      <dsp:txXfrm>
        <a:off x="2513664" y="27832"/>
        <a:ext cx="1713155" cy="830732"/>
      </dsp:txXfrm>
    </dsp:sp>
    <dsp:sp modelId="{D9D883C0-2417-4FF6-9F31-9D60BB38B15F}">
      <dsp:nvSpPr>
        <dsp:cNvPr id="0" name=""/>
        <dsp:cNvSpPr/>
      </dsp:nvSpPr>
      <dsp:spPr>
        <a:xfrm>
          <a:off x="2664304" y="884409"/>
          <a:ext cx="176484" cy="661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816"/>
              </a:lnTo>
              <a:lnTo>
                <a:pt x="176484" y="661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BAD33-BC8B-4697-98E8-F31E11E8F549}">
      <dsp:nvSpPr>
        <dsp:cNvPr id="0" name=""/>
        <dsp:cNvSpPr/>
      </dsp:nvSpPr>
      <dsp:spPr>
        <a:xfrm>
          <a:off x="2840788" y="1105015"/>
          <a:ext cx="1411876" cy="8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Datenarchivierung</a:t>
          </a:r>
        </a:p>
      </dsp:txBody>
      <dsp:txXfrm>
        <a:off x="2866633" y="1130860"/>
        <a:ext cx="1360186" cy="830732"/>
      </dsp:txXfrm>
    </dsp:sp>
    <dsp:sp modelId="{3B26E4F6-E76F-4C2D-994C-502A3EEF136E}">
      <dsp:nvSpPr>
        <dsp:cNvPr id="0" name=""/>
        <dsp:cNvSpPr/>
      </dsp:nvSpPr>
      <dsp:spPr>
        <a:xfrm>
          <a:off x="2664304" y="884409"/>
          <a:ext cx="176484" cy="176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845"/>
              </a:lnTo>
              <a:lnTo>
                <a:pt x="176484" y="17648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A5D7F-C412-42F1-987A-91BA29575028}">
      <dsp:nvSpPr>
        <dsp:cNvPr id="0" name=""/>
        <dsp:cNvSpPr/>
      </dsp:nvSpPr>
      <dsp:spPr>
        <a:xfrm>
          <a:off x="2840788" y="2208043"/>
          <a:ext cx="1411876" cy="8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Speicherkapazität</a:t>
          </a:r>
        </a:p>
      </dsp:txBody>
      <dsp:txXfrm>
        <a:off x="2866633" y="2233888"/>
        <a:ext cx="1360186" cy="830732"/>
      </dsp:txXfrm>
    </dsp:sp>
    <dsp:sp modelId="{06434693-CAF7-456A-A467-7CB2E9BC255C}">
      <dsp:nvSpPr>
        <dsp:cNvPr id="0" name=""/>
        <dsp:cNvSpPr/>
      </dsp:nvSpPr>
      <dsp:spPr>
        <a:xfrm>
          <a:off x="2664304" y="884409"/>
          <a:ext cx="176484" cy="2867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873"/>
              </a:lnTo>
              <a:lnTo>
                <a:pt x="176484" y="28678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88705-DCD9-44A2-A46B-4E74293E49F5}">
      <dsp:nvSpPr>
        <dsp:cNvPr id="0" name=""/>
        <dsp:cNvSpPr/>
      </dsp:nvSpPr>
      <dsp:spPr>
        <a:xfrm>
          <a:off x="2840788" y="3311071"/>
          <a:ext cx="1411876" cy="8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Parallelisierung</a:t>
          </a:r>
        </a:p>
      </dsp:txBody>
      <dsp:txXfrm>
        <a:off x="2866633" y="3336916"/>
        <a:ext cx="1360186" cy="830732"/>
      </dsp:txXfrm>
    </dsp:sp>
    <dsp:sp modelId="{9BD49638-4BCB-4829-953A-245A8654A76A}">
      <dsp:nvSpPr>
        <dsp:cNvPr id="0" name=""/>
        <dsp:cNvSpPr/>
      </dsp:nvSpPr>
      <dsp:spPr>
        <a:xfrm>
          <a:off x="4693876" y="1987"/>
          <a:ext cx="1764845" cy="882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PROBLEME</a:t>
          </a:r>
        </a:p>
      </dsp:txBody>
      <dsp:txXfrm>
        <a:off x="4719721" y="27832"/>
        <a:ext cx="1713155" cy="830732"/>
      </dsp:txXfrm>
    </dsp:sp>
    <dsp:sp modelId="{86028B72-A394-41E9-A174-2289115710CC}">
      <dsp:nvSpPr>
        <dsp:cNvPr id="0" name=""/>
        <dsp:cNvSpPr/>
      </dsp:nvSpPr>
      <dsp:spPr>
        <a:xfrm>
          <a:off x="4870360" y="884409"/>
          <a:ext cx="176484" cy="661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816"/>
              </a:lnTo>
              <a:lnTo>
                <a:pt x="176484" y="661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4B2E4-C8AC-4529-AE82-529F9A7DE78A}">
      <dsp:nvSpPr>
        <dsp:cNvPr id="0" name=""/>
        <dsp:cNvSpPr/>
      </dsp:nvSpPr>
      <dsp:spPr>
        <a:xfrm>
          <a:off x="5046845" y="1105015"/>
          <a:ext cx="1411876" cy="8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Kosten</a:t>
          </a:r>
        </a:p>
      </dsp:txBody>
      <dsp:txXfrm>
        <a:off x="5072690" y="1130860"/>
        <a:ext cx="1360186" cy="830732"/>
      </dsp:txXfrm>
    </dsp:sp>
    <dsp:sp modelId="{BB09EF50-2CE5-4A41-9D60-D5239D22EC00}">
      <dsp:nvSpPr>
        <dsp:cNvPr id="0" name=""/>
        <dsp:cNvSpPr/>
      </dsp:nvSpPr>
      <dsp:spPr>
        <a:xfrm>
          <a:off x="4870360" y="884409"/>
          <a:ext cx="176484" cy="176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845"/>
              </a:lnTo>
              <a:lnTo>
                <a:pt x="176484" y="17648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D7056-C55A-4174-99D6-6CABBF3446E2}">
      <dsp:nvSpPr>
        <dsp:cNvPr id="0" name=""/>
        <dsp:cNvSpPr/>
      </dsp:nvSpPr>
      <dsp:spPr>
        <a:xfrm>
          <a:off x="5046845" y="2208043"/>
          <a:ext cx="1411876" cy="8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Technische Umsetzung</a:t>
          </a:r>
        </a:p>
      </dsp:txBody>
      <dsp:txXfrm>
        <a:off x="5072690" y="2233888"/>
        <a:ext cx="1360186" cy="830732"/>
      </dsp:txXfrm>
    </dsp:sp>
    <dsp:sp modelId="{C2A4DB95-94CE-43C5-834F-BDF2DBD950A6}">
      <dsp:nvSpPr>
        <dsp:cNvPr id="0" name=""/>
        <dsp:cNvSpPr/>
      </dsp:nvSpPr>
      <dsp:spPr>
        <a:xfrm>
          <a:off x="4870360" y="884409"/>
          <a:ext cx="176484" cy="2867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873"/>
              </a:lnTo>
              <a:lnTo>
                <a:pt x="176484" y="28678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B1E85-994E-455E-A9B8-A24196698A40}">
      <dsp:nvSpPr>
        <dsp:cNvPr id="0" name=""/>
        <dsp:cNvSpPr/>
      </dsp:nvSpPr>
      <dsp:spPr>
        <a:xfrm>
          <a:off x="5046845" y="3311071"/>
          <a:ext cx="1411876" cy="8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Lange Zugriffszeiten</a:t>
          </a:r>
        </a:p>
      </dsp:txBody>
      <dsp:txXfrm>
        <a:off x="5072690" y="3336916"/>
        <a:ext cx="1360186" cy="83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7166-3BD8-4438-AE33-7C3AC55D23CC}" type="datetimeFigureOut">
              <a:rPr lang="de-DE" smtClean="0"/>
              <a:t>04.12.2018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69E88-C1CB-4D42-9286-3A26BF8DDC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02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04.12.2018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DNA-basierter Speicher - Fabian Böhm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lab.dessimoz.org/media/DNA-storage/Die%20Zeit.pdf" TargetMode="External"/><Relationship Id="rId3" Type="http://schemas.openxmlformats.org/officeDocument/2006/relationships/hyperlink" Target="https://www.dna-sequenzierung.com/sanger-sequenzierung/" TargetMode="External"/><Relationship Id="rId7" Type="http://schemas.openxmlformats.org/officeDocument/2006/relationships/hyperlink" Target="http://scienceblogs.de/bioinfowelten/2016/07/27/die-zweckentfremdung-der-dna-teil-1-speicher-der-zukunft/2/" TargetMode="External"/><Relationship Id="rId2" Type="http://schemas.openxmlformats.org/officeDocument/2006/relationships/hyperlink" Target="http://www.scinexx.de/wissen-aktuell-21220-2017-03-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ustfrei-lernen.de/biologie/dna-dns-aufbau-struktur.html" TargetMode="External"/><Relationship Id="rId11" Type="http://schemas.openxmlformats.org/officeDocument/2006/relationships/hyperlink" Target="https://de.wikipedia.org/wiki/Eingabe_und_Ausgabe" TargetMode="External"/><Relationship Id="rId5" Type="http://schemas.openxmlformats.org/officeDocument/2006/relationships/hyperlink" Target="https://de.wikipedia.org/wiki/Holografischer_Speicher" TargetMode="External"/><Relationship Id="rId10" Type="http://schemas.openxmlformats.org/officeDocument/2006/relationships/hyperlink" Target="https://www.sueddeutsche.de/wissen/dna-forscher-speichern-historischen-film-im-erbgut-lebender-bakterien-1.3588165" TargetMode="External"/><Relationship Id="rId4" Type="http://schemas.openxmlformats.org/officeDocument/2006/relationships/hyperlink" Target="https://de.wikipedia.org/wiki/DNA-Sequenzierung" TargetMode="External"/><Relationship Id="rId9" Type="http://schemas.openxmlformats.org/officeDocument/2006/relationships/hyperlink" Target="https://www.simplyscience.ch/definitionen/articles/nukleotid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age-insider.de/holografie-speichern-mit-licht-a-88545/" TargetMode="External"/><Relationship Id="rId7" Type="http://schemas.openxmlformats.org/officeDocument/2006/relationships/hyperlink" Target="https://de.wikipedia.org/wiki/Primer" TargetMode="External"/><Relationship Id="rId2" Type="http://schemas.openxmlformats.org/officeDocument/2006/relationships/hyperlink" Target="https://www.deutschlandfunk.de/tolle-idee-was-wurde-daraus-holografische-speichermedien.676.de.html?dram:article_id=4024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DNA-Computer" TargetMode="External"/><Relationship Id="rId5" Type="http://schemas.openxmlformats.org/officeDocument/2006/relationships/hyperlink" Target="http://www.biologie-schule.de/gelelektrophorese.php" TargetMode="External"/><Relationship Id="rId4" Type="http://schemas.openxmlformats.org/officeDocument/2006/relationships/hyperlink" Target="https://de.wikipedia.org/wiki/Optischer_Datenspeicher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nanoporetech.com/how-it-works" TargetMode="External"/><Relationship Id="rId3" Type="http://schemas.openxmlformats.org/officeDocument/2006/relationships/hyperlink" Target="https://www.golem.de/news/5d-speichertechnik-glasscheibe-speichert-360-tbyte-1602-119191.html" TargetMode="External"/><Relationship Id="rId7" Type="http://schemas.openxmlformats.org/officeDocument/2006/relationships/hyperlink" Target="http://www.biologie-schule.de/gelelektrophorese.php" TargetMode="External"/><Relationship Id="rId2" Type="http://schemas.openxmlformats.org/officeDocument/2006/relationships/hyperlink" Target="https://www.storage-insider.de/holografie-speichern-mit-licht-a-8854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clips.de/content/01_biotech/sanger.html" TargetMode="External"/><Relationship Id="rId5" Type="http://schemas.openxmlformats.org/officeDocument/2006/relationships/hyperlink" Target="https://www.inhaltsangabe.info/biologie/biologie-dna-aufbau-funktion-und-struktur-einfach-erklaert" TargetMode="External"/><Relationship Id="rId10" Type="http://schemas.openxmlformats.org/officeDocument/2006/relationships/hyperlink" Target="http://scienceblogs.de/bioinfowelten/2016/07/27/die-zweckentfremdung-der-dna-teil-1-speicher-der-zukunft/2/" TargetMode="External"/><Relationship Id="rId4" Type="http://schemas.openxmlformats.org/officeDocument/2006/relationships/hyperlink" Target="https://www.abiblick.de/biologie/dna/" TargetMode="External"/><Relationship Id="rId9" Type="http://schemas.openxmlformats.org/officeDocument/2006/relationships/hyperlink" Target="https://www.spektrum.de/news/ein-dna-lesegeraet-fuer-die-hosentasche/114302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CE209-68D2-479C-9096-16FFCAF20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 dirty="0"/>
              <a:t>Holografischer &amp; </a:t>
            </a:r>
            <a:br>
              <a:rPr lang="de-DE" sz="6000" dirty="0"/>
            </a:br>
            <a:r>
              <a:rPr lang="de-DE" sz="6000" dirty="0"/>
              <a:t>DNA-basierter Speicher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BF52D5-C1F2-4AF5-B7A9-2C4B4EAFF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FABIAN BÖHM,</a:t>
            </a:r>
          </a:p>
          <a:p>
            <a:r>
              <a:rPr lang="de-DE" dirty="0"/>
              <a:t>04.12.2018 – Speicher- und dateisysteme</a:t>
            </a:r>
          </a:p>
        </p:txBody>
      </p:sp>
    </p:spTree>
    <p:extLst>
      <p:ext uri="{BB962C8B-B14F-4D97-AF65-F5344CB8AC3E}">
        <p14:creationId xmlns:p14="http://schemas.microsoft.com/office/powerpoint/2010/main" val="248044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FBA89-D138-4CE8-A142-295073B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Datenspeicherung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73C921-C925-483A-8263-9FBCCB27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 mögliche Aminosäuren</a:t>
            </a:r>
          </a:p>
          <a:p>
            <a:r>
              <a:rPr lang="de-DE" dirty="0"/>
              <a:t>Triplett ist notwendig </a:t>
            </a:r>
            <a:r>
              <a:rPr lang="de-DE" dirty="0">
                <a:sym typeface="Wingdings" panose="05000000000000000000" pitchFamily="2" charset="2"/>
              </a:rPr>
              <a:t> 4³ = 64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 gleiche Aminosäure kann aus verschiedenen </a:t>
            </a:r>
            <a:r>
              <a:rPr lang="de-DE">
                <a:sym typeface="Wingdings" panose="05000000000000000000" pitchFamily="2" charset="2"/>
              </a:rPr>
              <a:t>Tripletts codiert </a:t>
            </a:r>
            <a:r>
              <a:rPr lang="de-DE" dirty="0">
                <a:sym typeface="Wingdings" panose="05000000000000000000" pitchFamily="2" charset="2"/>
              </a:rPr>
              <a:t>		     werden</a:t>
            </a:r>
          </a:p>
          <a:p>
            <a:r>
              <a:rPr lang="de-DE" dirty="0">
                <a:sym typeface="Wingdings" panose="05000000000000000000" pitchFamily="2" charset="2"/>
              </a:rPr>
              <a:t>Informationen in den Basensequenzen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der DNA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338CFD-A021-486C-9E3A-E872503A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E8FFF7-4DED-450C-936D-A2E8CAA9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81566A-6AAF-4E74-B9CE-01778F8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3317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01345-1FC3-4CEA-B932-6E80A445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DNA-Sequenzierung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50BD6-17D7-4370-9B8B-92DFABE9D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Ermittlung der Basensequenz eines bestimmtes DNA-Fragments (Gen)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+mj-lt"/>
              <a:buAutoNum type="alphaLcPeriod"/>
            </a:pPr>
            <a:r>
              <a:rPr lang="de-DE" b="1" dirty="0"/>
              <a:t>Auftrennung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Jeder Strang der DNA-Doppelhelix wird chemisch markiert </a:t>
            </a:r>
            <a:r>
              <a:rPr lang="de-DE" dirty="0">
                <a:sym typeface="Wingdings" panose="05000000000000000000" pitchFamily="2" charset="2"/>
              </a:rPr>
              <a:t> in 2       	     Einzelstränge getrennt 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de-DE" b="1" dirty="0"/>
              <a:t>Primerhybridisierung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Primer setzt sich an Einzelstrang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 DNA-Polymerase setzt sich an Primer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 so entstehen verschieden lange Fragmente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CB8C7E-2D47-4042-AA8C-D66574D8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4ABB65-B352-48FB-B26F-8D3E20C1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6D6FE8C-BAA0-4AED-89C6-F2DCB2D8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40691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14A2A-E51C-49E4-99B7-97C099A5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DNA-Sequenzierung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1A2291-92A8-4993-AE59-253B1FA2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de-DE" b="1" dirty="0"/>
              <a:t>Gelelektrophorese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Auftrennung der Länge nach mit Hilfe von Gelelelktrophorese</a:t>
            </a:r>
          </a:p>
          <a:p>
            <a:pPr marL="457200" indent="-457200">
              <a:buFont typeface="+mj-lt"/>
              <a:buAutoNum type="alphaLcPeriod" startAt="4"/>
            </a:pPr>
            <a:r>
              <a:rPr lang="de-DE" b="1" dirty="0"/>
              <a:t>Auswertung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Betrachtung der Ansätze aller chemischen Gene</a:t>
            </a:r>
          </a:p>
          <a:p>
            <a:pPr marL="0" indent="0">
              <a:buNone/>
            </a:pPr>
            <a:r>
              <a:rPr lang="de-DE" dirty="0"/>
              <a:t>		</a:t>
            </a:r>
            <a:r>
              <a:rPr lang="de-DE" dirty="0">
                <a:sym typeface="Wingdings" panose="05000000000000000000" pitchFamily="2" charset="2"/>
              </a:rPr>
              <a:t> Abfolge rekonstruierbar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					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				[Abb. 5]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F456AD-92DE-4F7C-B2C1-F0E09F06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85" y="3686873"/>
            <a:ext cx="3351864" cy="3036159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12161B3-4DF4-4A44-9C89-17F68608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F12BFCD-951A-49FF-AF23-19A6E4AA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1AD5E1A-9BDB-4DEB-94BE-6B0CF6C9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61820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30287-62D4-4C5F-8071-EAA1C0FB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Primerhybridisierung &amp; Auswertung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BC48072-312C-4498-897D-A4B1D6ED5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513" y="3553110"/>
            <a:ext cx="5173278" cy="290328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B2334E-7808-4E3C-B2ED-5F047004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04.12.2018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82899B-AEF8-4498-898F-6DBECFB7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DNA-basierter Speicher - Fabian Böhm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5E3E60-1298-40A1-9C1A-D3C2E9C8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50365F-FE83-4738-A100-A0766AFD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3" y="1447800"/>
            <a:ext cx="6049219" cy="34009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51ACB19-A37A-4C06-B05D-A6B3F963DE66}"/>
              </a:ext>
            </a:extLst>
          </p:cNvPr>
          <p:cNvSpPr txBox="1"/>
          <p:nvPr/>
        </p:nvSpPr>
        <p:spPr>
          <a:xfrm>
            <a:off x="3361677" y="5358642"/>
            <a:ext cx="273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[Abb. 6 &amp; 7]</a:t>
            </a:r>
          </a:p>
        </p:txBody>
      </p:sp>
    </p:spTree>
    <p:extLst>
      <p:ext uri="{BB962C8B-B14F-4D97-AF65-F5344CB8AC3E}">
        <p14:creationId xmlns:p14="http://schemas.microsoft.com/office/powerpoint/2010/main" val="144798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4AFD6-F768-4AE8-9205-9D8C0820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FFAD5E5-2BC8-4C18-858F-15B10031A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19"/>
            <a:ext cx="12273550" cy="685718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8668BC-5D0C-4A11-950A-E2032695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04.12.2018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53B612-FA98-485D-9FC3-3F3B9B2C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DNA-basierter Speicher - Fabian Böhm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ED0087-1020-4EDB-AE35-D35B8209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9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671F7-9E37-4809-ACE2-2746C2B6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Moderne Versionen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Nanopore</a:t>
            </a:r>
            <a:r>
              <a:rPr lang="de-DE" dirty="0">
                <a:sym typeface="Wingdings" panose="05000000000000000000" pitchFamily="2" charset="2"/>
              </a:rPr>
              <a:t> Technologie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20056A-49E3-47CB-B0C5-0E33DE86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Man benötigt: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Membran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DNA-Strang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Messmechanismus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Echtzeit-Daten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								</a:t>
            </a:r>
            <a:r>
              <a:rPr lang="de-DE" sz="1400" dirty="0"/>
              <a:t>[Abb. 8]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53E58-3B94-4033-9B39-B487D399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04.12.2018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5652D6-5171-4FFD-8025-BB383C99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DNA-basierter Speicher - Fabian Böhm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F18E2-62F9-4449-ACE6-1705EF4C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D8C753-0CE6-4113-BA29-A11EA7E3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58" y="3341551"/>
            <a:ext cx="2676426" cy="29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E9E75-C901-4070-9757-D4C4C1B8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906085E-7BC0-4245-BEFE-D9AE50433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149" y="452718"/>
            <a:ext cx="8932685" cy="595267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E66BD8-FD04-4583-9683-844A80DA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04.12.2018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58469B-73F7-4E3E-A8EE-265D3FFF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DNA-basierter Speicher - Fabian Böhm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26F646-133B-404F-B5B7-3A13E1E9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99137B9-6A0E-4C1C-B4AF-DD8A117DFCD5}"/>
              </a:ext>
            </a:extLst>
          </p:cNvPr>
          <p:cNvSpPr txBox="1"/>
          <p:nvPr/>
        </p:nvSpPr>
        <p:spPr>
          <a:xfrm>
            <a:off x="2397760" y="6593840"/>
            <a:ext cx="160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[Abb. 9]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98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B281E-FA08-44E7-8D67-01A5F10D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Datenspeicherung in der DNA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45958E-6E25-47BA-A80C-F29FB2ECB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Künstlich hergestellte DNA</a:t>
            </a:r>
          </a:p>
          <a:p>
            <a:r>
              <a:rPr lang="de-DE" dirty="0"/>
              <a:t>Molekül besteht aus Abfolge der Basen A,C,G,T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Sequenz bzw. ACGT-Code selbst wählen</a:t>
            </a:r>
          </a:p>
          <a:p>
            <a:r>
              <a:rPr lang="de-DE" dirty="0">
                <a:sym typeface="Wingdings" panose="05000000000000000000" pitchFamily="2" charset="2"/>
              </a:rPr>
              <a:t>Statt Informationen auf binären Schlüsseln zu speichern, kann sie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„ebenso gut auch in langen Reihen der Buchstaben A,C,G und T 	umgewandelt werden.“ [Nick Goldman]</a:t>
            </a:r>
          </a:p>
          <a:p>
            <a:r>
              <a:rPr lang="de-DE" dirty="0">
                <a:sym typeface="Wingdings" panose="05000000000000000000" pitchFamily="2" charset="2"/>
              </a:rPr>
              <a:t>Schreibprozess = Herstellungsprozess (DNA-Synthese)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45C6B6-1254-4487-A3E1-2D5F072D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DE0152-C20A-474E-B743-F14C1B10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2771F5F-E20C-4FF5-BA8C-D0961502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80993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412E9-B7D4-4AAD-AC49-3C8AAB75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DNA-Sequenzierung bezogen auf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FDDA61-BDB5-4093-996C-FC121528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Binärcode in Quartärcode umwandeln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Bsp.: Zahl 105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binär	 = 01101001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quartär = 1221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</a:t>
            </a:r>
            <a:r>
              <a:rPr lang="de-DE" b="1" dirty="0">
                <a:sym typeface="Wingdings" panose="05000000000000000000" pitchFamily="2" charset="2"/>
              </a:rPr>
              <a:t> A=0, C=1, G=2 und T=3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DNA = CGGC							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									[Abb. 10]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FFD25C-8872-45B0-BD8B-E7F40AB18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33" y="2052918"/>
            <a:ext cx="2857143" cy="228571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2C36F3-0F73-4333-AB0E-082406BA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E500E58-A76F-42F2-B6AE-1BAC8B3E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CED2040-7164-4BE5-A92E-150517BC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215998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D760C-D2C3-4CE1-8A3E-43AC9DBF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DNA-Sequenzierung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AB7B1D-9EEC-4020-8CC8-11B14F867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Ungenauigkeiten beim Lesen der DNA, wenn gleiche Buchstaben aufeinander folgen</a:t>
            </a:r>
          </a:p>
          <a:p>
            <a:r>
              <a:rPr lang="de-DE" dirty="0"/>
              <a:t>Statt Quartärcode </a:t>
            </a:r>
            <a:r>
              <a:rPr lang="de-DE" dirty="0">
                <a:sym typeface="Wingdings" panose="05000000000000000000" pitchFamily="2" charset="2"/>
              </a:rPr>
              <a:t> Ternärcode</a:t>
            </a:r>
          </a:p>
          <a:p>
            <a:r>
              <a:rPr lang="de-DE" dirty="0">
                <a:sym typeface="Wingdings" panose="05000000000000000000" pitchFamily="2" charset="2"/>
              </a:rPr>
              <a:t>Bsp.: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wurde gerade ein „T“ geschrieben, dann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verbleiben nur noch die Werte 0,1 und 2,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die man den Nukleotiden A, C und G zuordnen         	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kann 										</a:t>
            </a:r>
            <a:r>
              <a:rPr lang="de-DE" sz="1200" dirty="0">
                <a:sym typeface="Wingdings" panose="05000000000000000000" pitchFamily="2" charset="2"/>
              </a:rPr>
              <a:t>[Abb. 11]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467819-BCAA-4FF9-9E15-2AFD0A00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78" y="2722086"/>
            <a:ext cx="1952381" cy="285714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2A401-9932-4352-8B8F-322188DE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36541CE-C717-4378-AB4C-83ADBD9C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C100CFC-CF4F-4E63-9B68-A3C75CA5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15442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47899-6C8C-4E53-BAAF-EB478A2F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A875B-E37C-4FB2-A6A9-96A8B148E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Holografischer Speicher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DNA-basierter Speicher</a:t>
            </a:r>
          </a:p>
          <a:p>
            <a:pPr marL="914400" lvl="1" indent="-514350">
              <a:buFont typeface="+mj-lt"/>
              <a:buAutoNum type="romanLcPeriod"/>
            </a:pPr>
            <a:r>
              <a:rPr lang="de-DE" dirty="0"/>
              <a:t>Aufbau der DNA</a:t>
            </a:r>
          </a:p>
          <a:p>
            <a:pPr marL="914400" lvl="1" indent="-514350">
              <a:buFont typeface="+mj-lt"/>
              <a:buAutoNum type="romanLcPeriod"/>
            </a:pPr>
            <a:r>
              <a:rPr lang="de-DE" dirty="0"/>
              <a:t>DNA-Sequenzierungsverfahren</a:t>
            </a:r>
          </a:p>
          <a:p>
            <a:pPr marL="914400" lvl="1" indent="-514350">
              <a:buFont typeface="+mj-lt"/>
              <a:buAutoNum type="romanLcPeriod"/>
            </a:pPr>
            <a:r>
              <a:rPr lang="de-DE" dirty="0"/>
              <a:t>Geschichte</a:t>
            </a:r>
          </a:p>
          <a:p>
            <a:pPr marL="914400" lvl="1" indent="-514350">
              <a:buFont typeface="+mj-lt"/>
              <a:buAutoNum type="romanLcPeriod"/>
            </a:pPr>
            <a:r>
              <a:rPr lang="de-DE" dirty="0"/>
              <a:t>Chancen und Probleme</a:t>
            </a:r>
          </a:p>
          <a:p>
            <a:pPr marL="914400" lvl="1" indent="-514350">
              <a:buFont typeface="+mj-lt"/>
              <a:buAutoNum type="romanLcPeriod"/>
            </a:pPr>
            <a:r>
              <a:rPr lang="de-DE" dirty="0"/>
              <a:t>Microsoft </a:t>
            </a:r>
          </a:p>
          <a:p>
            <a:pPr marL="914400" lvl="1" indent="-514350">
              <a:buFont typeface="+mj-lt"/>
              <a:buAutoNum type="romanLcPeriod"/>
            </a:pPr>
            <a:r>
              <a:rPr lang="de-DE" dirty="0"/>
              <a:t>Zusammenfassung</a:t>
            </a:r>
          </a:p>
          <a:p>
            <a:pPr marL="514350" indent="-514350">
              <a:buFont typeface="+mj-lt"/>
              <a:buAutoNum type="romanLcPeriod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CE81C1-F02D-4051-B29C-54F7ED01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D46E1-AD94-47A1-AA30-C536A80A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1E7E032-66FD-4589-B3C3-32E10580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144753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76881-F89B-4F5A-B26A-EA4F3D87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DNA-Sequenzierung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2CD972-CE79-429F-973E-5A2747ADE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Datei kein kompletter DNA-Strang</a:t>
            </a:r>
          </a:p>
          <a:p>
            <a:r>
              <a:rPr lang="de-DE" dirty="0"/>
              <a:t>Lesbar bis ca. 500 Nukleotid-lange Sequenzen (nach Sanger)</a:t>
            </a:r>
          </a:p>
          <a:p>
            <a:r>
              <a:rPr lang="de-DE" dirty="0"/>
              <a:t>Datei wird zerstückelt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sz="1200" dirty="0"/>
              <a:t>				[Abb. 12]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1FDE930-68C8-46B8-B62A-2E4ECDFD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09" y="3509155"/>
            <a:ext cx="9752381" cy="2609524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35355C6-0228-442F-B3B8-3C904B54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D52DC16-8BCD-4BBC-BAB1-04CE639C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7F73D1BA-56F5-436A-8E61-B8230A74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159410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455-436C-45FD-AE38-FF425157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4DB02B-9CFB-4D21-A92B-3FDBB4D93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Speicher wächst, aber auch Daten</a:t>
            </a:r>
          </a:p>
          <a:p>
            <a:endParaRPr lang="de-DE" dirty="0"/>
          </a:p>
          <a:p>
            <a:r>
              <a:rPr lang="de-DE" dirty="0"/>
              <a:t>Heutige Speichermedien haben zu kurze Lebensdauer</a:t>
            </a:r>
          </a:p>
          <a:p>
            <a:endParaRPr lang="de-DE" dirty="0"/>
          </a:p>
          <a:p>
            <a:r>
              <a:rPr lang="de-DE" dirty="0"/>
              <a:t>Räumliche Größe ein Problem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Suche nach 1 Exabyte/mm³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Langzeitspeicher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8D955D-E1E6-45F8-9FCD-497DB6ED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3ECA71-F37D-45B2-B5A3-961132E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02EFD2B-2C7C-45D8-86A4-3E2D019E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131335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CB45F-40D9-4F83-A64D-AD08F030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Geschichte des DNA-basierten Speichers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751B2A-28AB-4A86-93ED-04F194DE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1988 erste Nachricht in ein DNA-Fragment eingebaut</a:t>
            </a:r>
          </a:p>
          <a:p>
            <a:r>
              <a:rPr lang="de-DE" dirty="0"/>
              <a:t>1994 Idee eines DNA-Computers</a:t>
            </a:r>
          </a:p>
          <a:p>
            <a:r>
              <a:rPr lang="de-DE" dirty="0"/>
              <a:t>1997 neue Anwendbarkeit</a:t>
            </a:r>
          </a:p>
          <a:p>
            <a:r>
              <a:rPr lang="de-DE" dirty="0"/>
              <a:t>2002 erster molekularer Computer</a:t>
            </a:r>
          </a:p>
          <a:p>
            <a:r>
              <a:rPr lang="de-DE" dirty="0"/>
              <a:t>2004 Kopplung mit einem In- und Outputmodul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4093CF-6BD9-4950-B6B1-97F98E53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5F4762-2956-4681-AD76-AE68DC66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A74CCFA-AE4C-4290-A827-3BF49C32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015908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CB45F-40D9-4F83-A64D-AD08F030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Geschichte des DNA-basierten Speichers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751B2A-28AB-4A86-93ED-04F194DE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2013 publizierten Goldman und Birney ihre Methode</a:t>
            </a:r>
          </a:p>
          <a:p>
            <a:r>
              <a:rPr lang="de-DE" dirty="0"/>
              <a:t>Beispiele der ersten Daten (739KB):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154 Sonette von Shakespeare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JPEG Foto des Baums vor dem Institut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Publikation von Watson &amp; Crick als PDF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MP3-Auszug der Rede Martin Luther Kings „I have a dream“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Kodierungsanleitung</a:t>
            </a:r>
          </a:p>
          <a:p>
            <a:pPr marL="457200" lvl="1" indent="0">
              <a:buNone/>
            </a:pPr>
            <a:endParaRPr lang="de-DE" dirty="0"/>
          </a:p>
          <a:p>
            <a:pPr marL="400050"/>
            <a:r>
              <a:rPr lang="de-DE" dirty="0"/>
              <a:t>Bis heute mehrere erfolgreiche Versuche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8D0B3C-03F6-46C4-9D84-907078D8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AB74D9-42D0-43CC-B668-C60306E9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851B0B9-0312-4473-A258-C2468AD1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10175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6672C-B336-4422-A82C-B3B83B95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Chancen und Probleme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80CEE14-EFB9-4C45-BAB4-876A7D30B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509456"/>
              </p:ext>
            </p:extLst>
          </p:nvPr>
        </p:nvGraphicFramePr>
        <p:xfrm>
          <a:off x="1343943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1F39F4-3D30-49FC-9610-AD409D40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874DDA-FD28-4138-BE8B-32886730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7F1FCA-33E0-407A-90C9-4170B388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43947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7564A-2E2D-4689-9F07-0E1CD211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FBC897-0CC8-4F7C-A6C9-7C201A243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Microsoft verbessert die Methode von Goldman &amp; Birney</a:t>
            </a:r>
          </a:p>
          <a:p>
            <a:r>
              <a:rPr lang="de-DE" dirty="0"/>
              <a:t>Gezieltes zugreifen auf einzelne Dateien</a:t>
            </a:r>
          </a:p>
          <a:p>
            <a:r>
              <a:rPr lang="de-DE" dirty="0"/>
              <a:t>Elegantere Lösung der Redundanz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XOR-Verknüpfung statt 4-fache Überlappung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					[Abb. 13]</a:t>
            </a:r>
            <a:endParaRPr lang="de-DE" sz="12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799934-8D60-44A7-822E-4AE5A4C5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58" y="3749018"/>
            <a:ext cx="3400927" cy="285714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03EDD3-2CC1-4045-A293-2D67CDD0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CFF2BD6-DF14-4B80-AD21-34B57AFE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F292FA3-C66D-4D98-AD40-FD073036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212592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170F4-B26B-4DA9-BBEB-99044CAB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30D5A-9892-4704-95BC-4AEED265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DNA ist Grundlage des Lebens</a:t>
            </a:r>
          </a:p>
          <a:p>
            <a:endParaRPr lang="de-DE" dirty="0"/>
          </a:p>
          <a:p>
            <a:r>
              <a:rPr lang="de-DE" dirty="0"/>
              <a:t>Speicher der Zukunft</a:t>
            </a:r>
          </a:p>
          <a:p>
            <a:endParaRPr lang="de-DE" dirty="0"/>
          </a:p>
          <a:p>
            <a:r>
              <a:rPr lang="de-DE" dirty="0"/>
              <a:t>Kein Speicher für Endverbraucher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03F18D-DC20-452D-8A6E-9C0CDB15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EF4DA-6B69-425B-B970-871EF897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C2471AF-DCC6-4821-8A5E-5405935B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934553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B6CFA-F565-4B95-9667-1A7F9FE6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A8B80-87F7-4FBE-B26E-EFF4249F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Inhalt:</a:t>
            </a:r>
          </a:p>
          <a:p>
            <a:pPr marL="0" indent="0">
              <a:buNone/>
            </a:pPr>
            <a:r>
              <a:rPr lang="de-DE" sz="1200" dirty="0"/>
              <a:t>Abitur-Wissen Biologie – Genetik von Albert Kollmann (Stark-Verlag, Ausgabe 94/703)</a:t>
            </a:r>
          </a:p>
          <a:p>
            <a:pPr marL="0" indent="0">
              <a:buNone/>
            </a:pPr>
            <a:r>
              <a:rPr lang="de-DE" sz="1200" dirty="0">
                <a:hlinkClick r:id="rId2"/>
              </a:rPr>
              <a:t>http://www.scinexx.de/wissen-aktuell-21220-2017-03-06.html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3"/>
              </a:rPr>
              <a:t>https://www.dna-sequenzierung.com/sanger-sequenzierung/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4"/>
              </a:rPr>
              <a:t>https://de.wikipedia.org/wiki/DNA-Sequenzierung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5"/>
              </a:rPr>
              <a:t>https://de.wikipedia.org/wiki/Holografischer_Speicher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6"/>
              </a:rPr>
              <a:t>https://www.frustfrei-lernen.de/biologie/dna-dns-aufbau-struktur.html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7"/>
              </a:rPr>
              <a:t>http://scienceblogs.de/bioinfowelten/2016/07/27/die-zweckentfremdung-der-dna-teil-1-speicher-der-zukunft/2/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8"/>
              </a:rPr>
              <a:t>https://lab.dessimoz.org/media/DNA-storage/Die%20Zeit.pdf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9"/>
              </a:rPr>
              <a:t>https://www.simplyscience.ch/definitionen/articles/nukleotid.html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10"/>
              </a:rPr>
              <a:t>https://www.sueddeutsche.de/wissen/dna-forscher-speichern-historischen-film-im-erbgut-lebender-bakterien-1.3588165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11"/>
              </a:rPr>
              <a:t>https://de.wikipedia.org/wiki/Eingabe_und_Ausgabe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53149A-88D4-4871-80A9-91180232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E60FB-FD84-4B70-AD78-81C142D8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BDC37FE-EE24-405B-9A79-2FC857C3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241270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A840B-7AFA-443B-A09B-71A770C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CE444C-A7A3-4EFF-9D50-C7362FCD9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hlinkClick r:id="rId2"/>
              </a:rPr>
              <a:t>https://www.deutschlandfunk.de/tolle-idee-was-wurde-daraus-holografische-speichermedien.676.de.html?dram:article_id=402409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3"/>
              </a:rPr>
              <a:t>https://www.storage-insider.de/holografie-speichern-mit-licht-a-88545/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4"/>
              </a:rPr>
              <a:t>https://de.wikipedia.org/wiki/Optischer_Datenspeicher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5"/>
              </a:rPr>
              <a:t>http://www.biologie-schule.de/gelelektrophorese.php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6"/>
              </a:rPr>
              <a:t>https://de.wikipedia.org/wiki/DNA-Computer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>
                <a:hlinkClick r:id="rId7"/>
              </a:rPr>
              <a:t>https://de.wikipedia.org/wiki/Primer</a:t>
            </a:r>
            <a:r>
              <a:rPr lang="de-DE" sz="12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F92204-3ED2-4AFB-BF80-FC203E5F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E59714-7626-43DC-B086-EC9B20A4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7E0A7EB-1805-4280-BA9C-73FD37FD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245808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3FB95-04E2-4BB6-8181-6B5357B2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1917D-EADC-4EC1-B9BB-7668BF98A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Abbildungen:</a:t>
            </a:r>
          </a:p>
          <a:p>
            <a:pPr marL="0" indent="0">
              <a:buNone/>
            </a:pPr>
            <a:r>
              <a:rPr lang="de-DE" sz="1200" dirty="0"/>
              <a:t>[1]: </a:t>
            </a:r>
            <a:r>
              <a:rPr lang="de-DE" sz="1200" dirty="0">
                <a:hlinkClick r:id="rId2"/>
              </a:rPr>
              <a:t>https://www.storage-insider.de/holografie-speichern-mit-licht-a-88545/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[2]: </a:t>
            </a:r>
            <a:r>
              <a:rPr lang="de-DE" sz="1200" dirty="0">
                <a:hlinkClick r:id="rId3"/>
              </a:rPr>
              <a:t>https://www.golem.de/news/5d-speichertechnik-glasscheibe-speichert-360-tbyte-1602-119191.html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[3]: </a:t>
            </a:r>
            <a:r>
              <a:rPr lang="de-DE" sz="1200" dirty="0">
                <a:hlinkClick r:id="rId4"/>
              </a:rPr>
              <a:t>https://www.abiblick.de/biologie/dna/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[4]: </a:t>
            </a:r>
            <a:r>
              <a:rPr lang="de-DE" sz="1200" dirty="0">
                <a:hlinkClick r:id="rId5"/>
              </a:rPr>
              <a:t>https://www.inhaltsangabe.info/biologie/biologie-dna-aufbau-funktion-und-struktur-einfach-erklaert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[5]: </a:t>
            </a:r>
            <a:r>
              <a:rPr lang="de-DE" sz="1200" dirty="0">
                <a:hlinkClick r:id="rId6"/>
              </a:rPr>
              <a:t>http://www.bioclips.de/content/01_biotech/sanger.html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[6]: </a:t>
            </a:r>
            <a:r>
              <a:rPr lang="de-DE" sz="1200" dirty="0">
                <a:hlinkClick r:id="rId6"/>
              </a:rPr>
              <a:t>http://www.bioclips.de/content/01_biotech/sanger.html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[7]: </a:t>
            </a:r>
            <a:r>
              <a:rPr lang="de-DE" sz="1200" dirty="0">
                <a:hlinkClick r:id="rId7"/>
              </a:rPr>
              <a:t>http://www.biologie-schule.de/gelelektrophorese.php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[8]: </a:t>
            </a:r>
            <a:r>
              <a:rPr lang="de-DE" sz="1200" dirty="0">
                <a:hlinkClick r:id="rId8"/>
              </a:rPr>
              <a:t>https://nanoporetech.com/how-it-works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[9]: </a:t>
            </a:r>
            <a:r>
              <a:rPr lang="de-DE" sz="1200" dirty="0">
                <a:hlinkClick r:id="rId9"/>
              </a:rPr>
              <a:t>https://www.spektrum.de/news/ein-dna-lesegeraet-fuer-die-hosentasche/1143028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[10]: </a:t>
            </a:r>
            <a:r>
              <a:rPr lang="de-DE" sz="1200" dirty="0">
                <a:hlinkClick r:id="rId10"/>
              </a:rPr>
              <a:t>http://scienceblogs.de/bioinfowelten/2016/07/27/die-zweckentfremdung-der-dna-teil-1-speicher-der-zukunft/2/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[11]: </a:t>
            </a:r>
            <a:r>
              <a:rPr lang="de-DE" sz="1200" dirty="0">
                <a:hlinkClick r:id="rId10"/>
              </a:rPr>
              <a:t>http://scienceblogs.de/bioinfowelten/2016/07/27/die-zweckentfremdung-der-dna-teil-1-speicher-der-zukunft/2/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[12]: </a:t>
            </a:r>
            <a:r>
              <a:rPr lang="de-DE" sz="1200" dirty="0">
                <a:hlinkClick r:id="rId10"/>
              </a:rPr>
              <a:t>http://scienceblogs.de/bioinfowelten/2016/07/27/die-zweckentfremdung-der-dna-teil-1-speicher-der-zukunft/2/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[13]: </a:t>
            </a:r>
            <a:r>
              <a:rPr lang="de-DE" sz="1200" dirty="0">
                <a:hlinkClick r:id="rId10"/>
              </a:rPr>
              <a:t>http://scienceblogs.de/bioinfowelten/2016/07/27/die-zweckentfremdung-der-dna-teil-1-speicher-der-zukunft/2/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826AF0-5958-4B19-B7CC-E4239666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F2C4D5-8E6E-4EA3-AEEF-AE8BE88E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1951DAB-7632-4672-B1E5-BC0AF280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16547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E507B-38D8-41F8-8FD4-932E7856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Holografischer Speicher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F8D65F-800E-4750-B8C6-1D6004535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2005 von InPhase entwickelt</a:t>
            </a:r>
          </a:p>
          <a:p>
            <a:r>
              <a:rPr lang="de-DE" dirty="0"/>
              <a:t>„räumliche Speicherung“</a:t>
            </a:r>
          </a:p>
          <a:p>
            <a:r>
              <a:rPr lang="de-DE" dirty="0"/>
              <a:t>1,6 TB Speicherkapazität </a:t>
            </a:r>
          </a:p>
          <a:p>
            <a:r>
              <a:rPr lang="de-DE" dirty="0"/>
              <a:t>10x schnellere Lesegeschwindigkeit als bei einer CD</a:t>
            </a:r>
          </a:p>
          <a:p>
            <a:r>
              <a:rPr lang="de-DE" dirty="0"/>
              <a:t>Massenspeicherung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371A91-A221-460B-9619-0E423D70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210FD8-6E83-4DB8-9E66-32845364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5607AA-0268-46BC-BB69-069A0FC4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606612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170F4-B26B-4DA9-BBEB-99044CAB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30D5A-9892-4704-95BC-4AEED265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DNA ist Grundlage des Lebens</a:t>
            </a:r>
          </a:p>
          <a:p>
            <a:endParaRPr lang="de-DE" dirty="0"/>
          </a:p>
          <a:p>
            <a:r>
              <a:rPr lang="de-DE" dirty="0"/>
              <a:t>Speicher der Zukunft</a:t>
            </a:r>
          </a:p>
          <a:p>
            <a:endParaRPr lang="de-DE" dirty="0"/>
          </a:p>
          <a:p>
            <a:r>
              <a:rPr lang="de-DE" dirty="0"/>
              <a:t>Kein Speicher für Endverbraucher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03F18D-DC20-452D-8A6E-9C0CDB15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EF4DA-6B69-425B-B970-871EF897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33A06E9-4162-4E18-BE5B-BF5C73BD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202697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7FC4E-B236-4BD6-97A8-D6422D28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Holografischer Speicher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Technik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72FA5A-41FC-4C4C-AE3F-F40285A7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de-DE" dirty="0"/>
              <a:t>Zwei überlagernde Laser</a:t>
            </a:r>
          </a:p>
          <a:p>
            <a:r>
              <a:rPr lang="de-DE" dirty="0"/>
              <a:t>3D-Bilder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Referenz- und Signalstrahl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bilden Interferenzmuster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		</a:t>
            </a:r>
            <a:r>
              <a:rPr lang="de-DE" sz="1200" dirty="0">
                <a:sym typeface="Wingdings" panose="05000000000000000000" pitchFamily="2" charset="2"/>
              </a:rPr>
              <a:t>[Abb. 1]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A50877-FA41-42D8-BB14-3465AD9A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9E2895-5692-4A9A-AA5E-A536A84C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5D69ED8-9583-48FE-9F53-1C1A4C57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  <p:pic>
        <p:nvPicPr>
          <p:cNvPr id="1026" name="Picture 2" descr="Der Referenzstrahl ist direkt auf das Medium gerichtet, der Signalstrahl wird durch einen Modulator verändert. Das Interferenzmuster beider belichtet das Speichermaterial.">
            <a:extLst>
              <a:ext uri="{FF2B5EF4-FFF2-40B4-BE49-F238E27FC236}">
                <a16:creationId xmlns:a16="http://schemas.microsoft.com/office/drawing/2014/main" id="{287A6533-07F7-47D5-B193-508461CF0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04" y="2170333"/>
            <a:ext cx="5223148" cy="439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0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7FC4E-B236-4BD6-97A8-D6422D28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Holografischer Speicher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72FA5A-41FC-4C4C-AE3F-F40285A7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Transferrate von 160 MB/s bis 960 MB/s</a:t>
            </a:r>
          </a:p>
          <a:p>
            <a:r>
              <a:rPr lang="de-DE" dirty="0">
                <a:sym typeface="Wingdings" panose="05000000000000000000" pitchFamily="2" charset="2"/>
              </a:rPr>
              <a:t>Nur 1x beschreibbarer Lesespeicher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Trotzdem eine Zukunft?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A50877-FA41-42D8-BB14-3465AD9A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9E2895-5692-4A9A-AA5E-A536A84C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5D69ED8-9583-48FE-9F53-1C1A4C57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334069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0D24A-79D6-40A4-B818-D1066C38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4DB682B-2B59-482F-8A81-78B8B44E2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306" y="970912"/>
            <a:ext cx="9611528" cy="540648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6F2C01-F3AD-4712-8AA1-6F7570E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04.12.2018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7E7B0A-4716-4D5F-AEF5-FE7351F5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DNA-basierter Speicher - Fabian Böhm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F7E8FD-C472-4C82-B32A-5975E9EF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639C16-022F-4CFC-9001-29F6E815EA37}"/>
              </a:ext>
            </a:extLst>
          </p:cNvPr>
          <p:cNvSpPr txBox="1"/>
          <p:nvPr/>
        </p:nvSpPr>
        <p:spPr>
          <a:xfrm>
            <a:off x="2614609" y="6522720"/>
            <a:ext cx="1273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[Abb. 2]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50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448B8-B702-4CAF-ACE6-7AB691C2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DNA</a:t>
            </a:r>
            <a:br>
              <a:rPr lang="de-DE" dirty="0"/>
            </a:br>
            <a:r>
              <a:rPr lang="de-DE" dirty="0"/>
              <a:t>	</a:t>
            </a:r>
            <a:r>
              <a:rPr lang="de-DE" sz="2800" dirty="0"/>
              <a:t>Desoxyribonukleinsäure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C43D61-B316-46F6-806F-BC1263A7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1953 Watson + Crick</a:t>
            </a:r>
          </a:p>
          <a:p>
            <a:r>
              <a:rPr lang="de-DE" dirty="0"/>
              <a:t>DNA Doppelhelix </a:t>
            </a:r>
            <a:r>
              <a:rPr lang="de-DE" dirty="0">
                <a:sym typeface="Wingdings" panose="05000000000000000000" pitchFamily="2" charset="2"/>
              </a:rPr>
              <a:t> Doppelschraube („gewundene Leiter“)</a:t>
            </a:r>
          </a:p>
          <a:p>
            <a:r>
              <a:rPr lang="de-DE" dirty="0">
                <a:sym typeface="Wingdings" panose="05000000000000000000" pitchFamily="2" charset="2"/>
              </a:rPr>
              <a:t>Basenabfolge der Stränge  komplementär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lvl="8"/>
            <a:r>
              <a:rPr lang="de-DE" dirty="0"/>
              <a:t>                                                                      [Abb. 3]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E744BE-6263-4AE7-936E-CB6B170A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81" y="3224462"/>
            <a:ext cx="6693764" cy="318081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BA3F2-7E4D-4C09-AEDE-9BEBF0E6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3D9CFE6-603F-43C9-ADCB-B0407F86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376296E-5B41-4CA5-9228-8635D7D0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206350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2484C-E198-45D3-99F1-3D4A871A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DNA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F0F4EF-19DA-4410-9E24-66CE6F72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Durch Hydrolyse in Einzelteile zerlegen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Zucker Desoxyribose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 Phosphat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 vier verschiedene Basen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 Cytosin &amp; Guanin /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     Adenin &amp; Thymin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/>
              <a:t>				</a:t>
            </a:r>
          </a:p>
          <a:p>
            <a:pPr marL="0" indent="0">
              <a:buNone/>
            </a:pPr>
            <a:r>
              <a:rPr lang="de-DE" dirty="0"/>
              <a:t>							[Abb. 4]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606654-EF4B-4DC8-B9F2-F6CE15BF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82" y="2841720"/>
            <a:ext cx="4876190" cy="360634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2F8DB3-C7E0-4652-9B4A-93BBD532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4CB1B0D-B02F-47C1-939E-BE46C2F6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84DA006-E11B-4748-A623-B94AAFE3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240045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D656B-BDE9-4BC2-9036-7FCB00AA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Datenspeicherung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85130A-AFD3-4ACC-83A3-FF12297D2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DNA besteht aus aneinanderreihten Nukleotidbasen (A,T,C,G)</a:t>
            </a:r>
          </a:p>
          <a:p>
            <a:r>
              <a:rPr lang="de-DE" dirty="0"/>
              <a:t>Abfolge von 3 Basen sind ein Triplett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1 Triplett steht für 1 Aminosäure</a:t>
            </a:r>
          </a:p>
          <a:p>
            <a:r>
              <a:rPr lang="de-DE" dirty="0"/>
              <a:t>Kette von Aminosäuren </a:t>
            </a:r>
            <a:r>
              <a:rPr lang="de-DE" dirty="0">
                <a:sym typeface="Wingdings" panose="05000000000000000000" pitchFamily="2" charset="2"/>
              </a:rPr>
              <a:t> Protein, Enzym, etc.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Kurz: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Basenanordnung der DNA bestimmt die Erbinformation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D0FE49-06E8-4DD2-852C-74844275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294923-1D16-49C7-84BF-9BEC9691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DNA-basierter Speicher - Fabian Böhm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AB5DA1D-6278-4A03-8E5E-47C4FDD2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04.12.2018</a:t>
            </a:r>
          </a:p>
        </p:txBody>
      </p:sp>
    </p:spTree>
    <p:extLst>
      <p:ext uri="{BB962C8B-B14F-4D97-AF65-F5344CB8AC3E}">
        <p14:creationId xmlns:p14="http://schemas.microsoft.com/office/powerpoint/2010/main" val="1912542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1049</Words>
  <Application>Microsoft Office PowerPoint</Application>
  <PresentationFormat>Breitbild</PresentationFormat>
  <Paragraphs>315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Wingdings</vt:lpstr>
      <vt:lpstr>Wingdings 3</vt:lpstr>
      <vt:lpstr>Ion</vt:lpstr>
      <vt:lpstr>Holografischer &amp;  DNA-basierter Speicher</vt:lpstr>
      <vt:lpstr>Gliederung </vt:lpstr>
      <vt:lpstr>Holografischer Speicher</vt:lpstr>
      <vt:lpstr>Holografischer Speicher Technik</vt:lpstr>
      <vt:lpstr>Holografischer Speicher </vt:lpstr>
      <vt:lpstr>PowerPoint-Präsentation</vt:lpstr>
      <vt:lpstr>Aufbau der DNA  Desoxyribonukleinsäure</vt:lpstr>
      <vt:lpstr>Aufbau der DNA</vt:lpstr>
      <vt:lpstr>Datenspeicherung</vt:lpstr>
      <vt:lpstr>Datenspeicherung</vt:lpstr>
      <vt:lpstr>DNA-Sequenzierung</vt:lpstr>
      <vt:lpstr>DNA-Sequenzierung</vt:lpstr>
      <vt:lpstr>Primerhybridisierung &amp; Auswertung</vt:lpstr>
      <vt:lpstr>PowerPoint-Präsentation</vt:lpstr>
      <vt:lpstr>Moderne Versionen  Nanopore Technologie</vt:lpstr>
      <vt:lpstr>PowerPoint-Präsentation</vt:lpstr>
      <vt:lpstr>Datenspeicherung in der DNA</vt:lpstr>
      <vt:lpstr>DNA-Sequenzierung bezogen auf Informationen</vt:lpstr>
      <vt:lpstr>DNA-Sequenzierung</vt:lpstr>
      <vt:lpstr>DNA-Sequenzierung</vt:lpstr>
      <vt:lpstr>Warum?</vt:lpstr>
      <vt:lpstr>Geschichte des DNA-basierten Speichers</vt:lpstr>
      <vt:lpstr>Geschichte des DNA-basierten Speichers</vt:lpstr>
      <vt:lpstr>Chancen und Probleme</vt:lpstr>
      <vt:lpstr>Aktuelles</vt:lpstr>
      <vt:lpstr>Zusammenfassung </vt:lpstr>
      <vt:lpstr>Quellen</vt:lpstr>
      <vt:lpstr>Quellen</vt:lpstr>
      <vt:lpstr>Quellen</vt:lpstr>
      <vt:lpstr>Zusammenfassung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DNA-basierter Speicher &amp; optischer/holografischer Speicher</dc:title>
  <dc:creator>Fabian Böhm</dc:creator>
  <cp:lastModifiedBy>Fabian Böhm</cp:lastModifiedBy>
  <cp:revision>43</cp:revision>
  <dcterms:created xsi:type="dcterms:W3CDTF">2018-11-27T11:37:06Z</dcterms:created>
  <dcterms:modified xsi:type="dcterms:W3CDTF">2018-12-04T11:15:02Z</dcterms:modified>
</cp:coreProperties>
</file>